
<file path=[Content_Types].xml><?xml version="1.0" encoding="utf-8"?>
<Types xmlns="http://schemas.openxmlformats.org/package/2006/content-types">
  <Default Extension="png" ContentType="image/png"/>
  <Default Extension="jfif" ContentType="image/jpe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1"/>
  </p:notesMasterIdLst>
  <p:sldIdLst>
    <p:sldId id="258" r:id="rId2"/>
    <p:sldId id="256" r:id="rId3"/>
    <p:sldId id="276" r:id="rId4"/>
    <p:sldId id="260" r:id="rId5"/>
    <p:sldId id="257" r:id="rId6"/>
    <p:sldId id="259" r:id="rId7"/>
    <p:sldId id="261" r:id="rId8"/>
    <p:sldId id="265" r:id="rId9"/>
    <p:sldId id="266" r:id="rId10"/>
    <p:sldId id="267" r:id="rId11"/>
    <p:sldId id="268" r:id="rId12"/>
    <p:sldId id="269" r:id="rId13"/>
    <p:sldId id="271" r:id="rId14"/>
    <p:sldId id="278" r:id="rId15"/>
    <p:sldId id="262" r:id="rId16"/>
    <p:sldId id="270" r:id="rId17"/>
    <p:sldId id="274" r:id="rId18"/>
    <p:sldId id="277" r:id="rId19"/>
    <p:sldId id="263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Open" id="{351C9E1C-5E20-486A-8F30-85D3A1EA32AF}">
          <p14:sldIdLst>
            <p14:sldId id="258"/>
            <p14:sldId id="256"/>
            <p14:sldId id="276"/>
            <p14:sldId id="260"/>
            <p14:sldId id="257"/>
          </p14:sldIdLst>
        </p14:section>
        <p14:section name="SS1" id="{D4AB1386-6DF9-4CAE-B0A4-6A864E2D3067}">
          <p14:sldIdLst>
            <p14:sldId id="259"/>
            <p14:sldId id="261"/>
          </p14:sldIdLst>
        </p14:section>
        <p14:section name="SS2" id="{DA731CF0-F76E-4F03-9634-880858E650CE}">
          <p14:sldIdLst>
            <p14:sldId id="265"/>
            <p14:sldId id="266"/>
            <p14:sldId id="267"/>
            <p14:sldId id="268"/>
            <p14:sldId id="269"/>
          </p14:sldIdLst>
        </p14:section>
        <p14:section name="SS3" id="{402B799E-7BAA-453D-BFBF-170D7A246580}">
          <p14:sldIdLst>
            <p14:sldId id="271"/>
            <p14:sldId id="278"/>
            <p14:sldId id="262"/>
          </p14:sldIdLst>
        </p14:section>
        <p14:section name="SS4" id="{BD8287DF-CB46-4B4B-99C7-A08D74397EFF}">
          <p14:sldIdLst>
            <p14:sldId id="270"/>
          </p14:sldIdLst>
        </p14:section>
        <p14:section name="SS5" id="{2C40EFE4-7201-4F09-AE25-A612807724A7}">
          <p14:sldIdLst>
            <p14:sldId id="274"/>
            <p14:sldId id="277"/>
          </p14:sldIdLst>
        </p14:section>
        <p14:section name="The End" id="{794F278E-1323-4979-80CE-A0C3234CEC23}">
          <p14:sldIdLst>
            <p14:sldId id="26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guyen Trong  Thang" initials="NTT" lastIdx="1" clrIdx="0">
    <p:extLst>
      <p:ext uri="{19B8F6BF-5375-455C-9EA6-DF929625EA0E}">
        <p15:presenceInfo xmlns:p15="http://schemas.microsoft.com/office/powerpoint/2012/main" userId="S::thang171202022@st.utc.edu.vn::5c34a10b-86f2-4636-8a4b-96bdfec7d126" providerId="AD"/>
      </p:ext>
    </p:extLst>
  </p:cmAuthor>
  <p:cmAuthor id="2" name="ThanhCong" initials="A" lastIdx="1" clrIdx="1">
    <p:extLst>
      <p:ext uri="{19B8F6BF-5375-455C-9EA6-DF929625EA0E}">
        <p15:presenceInfo xmlns:p15="http://schemas.microsoft.com/office/powerpoint/2012/main" userId="b97f0b81af113ee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97" autoAdjust="0"/>
    <p:restoredTop sz="61935" autoAdjust="0"/>
  </p:normalViewPr>
  <p:slideViewPr>
    <p:cSldViewPr snapToGrid="0">
      <p:cViewPr varScale="1">
        <p:scale>
          <a:sx n="73" d="100"/>
          <a:sy n="73" d="100"/>
        </p:scale>
        <p:origin x="498" y="7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Đầu trang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Chỗ dành sẵn cho Ngày tháng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7FAFAF-97F0-418E-995A-ACFE8ADC4203}" type="datetimeFigureOut">
              <a:rPr lang="en-US" smtClean="0"/>
              <a:t>21/12/2021</a:t>
            </a:fld>
            <a:endParaRPr lang="en-US"/>
          </a:p>
        </p:txBody>
      </p:sp>
      <p:sp>
        <p:nvSpPr>
          <p:cNvPr id="4" name="Chỗ dành sẵn cho Hình ảnh của Bản chiế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Chỗ dành sẵn cho Ghi chú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6" name="Chỗ dành sẵn cho Chân trang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Chỗ dành sẵn cho Số hiệu Bản chiế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A48D20-DA06-4F89-A063-214F5997F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4250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lvl="0" indent="-342900" algn="just">
              <a:lnSpc>
                <a:spcPct val="120000"/>
              </a:lnSpc>
              <a:spcBef>
                <a:spcPts val="600"/>
              </a:spcBef>
              <a:buFont typeface="Times New Roman" panose="02020603050405020304" pitchFamily="18" charset="0"/>
              <a:buChar char="-"/>
              <a:tabLst>
                <a:tab pos="457200" algn="l"/>
              </a:tabLst>
            </a:pP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nay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khiển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giám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sát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đèn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chiếu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cộng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còn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rất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thủ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nên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gặp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nhiều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khó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khăn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như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tốn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nhiều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thời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gian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chi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phí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nguy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hiểm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trời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mưa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bão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cập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nhật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trạng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thái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hư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hỏng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bị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thay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thế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Chính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vì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vậy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nhu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cầu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cấp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cần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khiển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minh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tự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mang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lại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hiệu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quả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cao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hơn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Đặc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biệt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trọng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giai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đoạn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ngày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càng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thiếu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hụt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lượng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điện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giờ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giấc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bật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tắt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đèn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cách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hiệu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quả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nhu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cầu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cấp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thiêt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marL="342900" lvl="0" indent="-342900" algn="just">
              <a:lnSpc>
                <a:spcPct val="120000"/>
              </a:lnSpc>
              <a:buFont typeface="Times New Roman" panose="02020603050405020304" pitchFamily="18" charset="0"/>
              <a:buChar char="-"/>
              <a:tabLst>
                <a:tab pos="457200" algn="l"/>
              </a:tabLst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Ở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nước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ta,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khiển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bị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điện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trong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tế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Tuy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nhiên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còn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nhiều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vấn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nan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giải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chưa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giải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quyết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cách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triệt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hầu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hết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khiển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giám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sát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bị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điện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trong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quy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lớn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trong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tế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vừa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nhỏ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lượng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ít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bị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lại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rất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phổ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biến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bên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cạnh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đó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cả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đó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vượt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quá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cao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so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nhu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cầu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những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cá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tổ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vừa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nhỏ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Đặc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biệt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khả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bảo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mật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chưa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cao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 algn="just">
              <a:lnSpc>
                <a:spcPct val="120000"/>
              </a:lnSpc>
              <a:buFont typeface="Times New Roman" panose="02020603050405020304" pitchFamily="18" charset="0"/>
              <a:buChar char="-"/>
              <a:tabLst>
                <a:tab pos="457200" algn="l"/>
              </a:tabLst>
            </a:pP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tại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thì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dự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án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Smart Home trong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nước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chủ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yếu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nhập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khẩu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nước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ngoài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nên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sẽ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rất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nhiều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hạn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chế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nhiều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thứ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như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nghệ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v.v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</a:p>
          <a:p>
            <a:pPr marL="342900" lvl="0" indent="-342900" algn="just">
              <a:lnSpc>
                <a:spcPct val="120000"/>
              </a:lnSpc>
              <a:spcAft>
                <a:spcPts val="600"/>
              </a:spcAft>
              <a:buFont typeface="Times New Roman" panose="02020603050405020304" pitchFamily="18" charset="0"/>
              <a:buChar char="-"/>
              <a:tabLst>
                <a:tab pos="457200" algn="l"/>
              </a:tabLst>
            </a:pP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thức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truyền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dây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trong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tế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còn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nhiều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hạn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chế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ít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áp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sự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INTERNET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ngày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càng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mạnh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tận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nguyên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sẵn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nó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nhằm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mạng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lại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sự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tiện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nghi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sẽ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đưa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ra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giải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pháp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khiển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bị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điện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cộng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qua INTERNET.</a:t>
            </a:r>
          </a:p>
          <a:p>
            <a:endParaRPr lang="en-US" dirty="0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A48D20-DA06-4F89-A063-214F5997FE5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9194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A48D20-DA06-4F89-A063-214F5997FE5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9183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C59FCF-53DA-42DD-AE69-771EF0E4BEFB}" type="datetimeFigureOut">
              <a:rPr lang="en-US" smtClean="0"/>
              <a:t>21/12/2021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FAF9CAE9-0693-44BE-A169-78E71902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1552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C59FCF-53DA-42DD-AE69-771EF0E4BEFB}" type="datetimeFigureOut">
              <a:rPr lang="en-US" smtClean="0"/>
              <a:t>21/12/2021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FAF9CAE9-0693-44BE-A169-78E71902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6736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C59FCF-53DA-42DD-AE69-771EF0E4BEFB}" type="datetimeFigureOut">
              <a:rPr lang="en-US" smtClean="0"/>
              <a:t>21/12/2021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FAF9CAE9-0693-44BE-A169-78E71902DB04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855591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C59FCF-53DA-42DD-AE69-771EF0E4BEFB}" type="datetimeFigureOut">
              <a:rPr lang="en-US" smtClean="0"/>
              <a:t>21/12/2021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FAF9CAE9-0693-44BE-A169-78E71902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4707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C59FCF-53DA-42DD-AE69-771EF0E4BEFB}" type="datetimeFigureOut">
              <a:rPr lang="en-US" smtClean="0"/>
              <a:t>21/12/2021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FAF9CAE9-0693-44BE-A169-78E71902DB04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3708990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C59FCF-53DA-42DD-AE69-771EF0E4BEFB}" type="datetimeFigureOut">
              <a:rPr lang="en-US" smtClean="0"/>
              <a:t>21/12/2021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FAF9CAE9-0693-44BE-A169-78E71902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7287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C59FCF-53DA-42DD-AE69-771EF0E4BEFB}" type="datetimeFigureOut">
              <a:rPr lang="en-US" smtClean="0"/>
              <a:t>21/12/2021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9CAE9-0693-44BE-A169-78E71902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41223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C59FCF-53DA-42DD-AE69-771EF0E4BEFB}" type="datetimeFigureOut">
              <a:rPr lang="en-US" smtClean="0"/>
              <a:t>21/12/2021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9CAE9-0693-44BE-A169-78E71902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8542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C59FCF-53DA-42DD-AE69-771EF0E4BEFB}" type="datetimeFigureOut">
              <a:rPr lang="en-US" smtClean="0"/>
              <a:t>21/12/2021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9CAE9-0693-44BE-A169-78E71902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2361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C59FCF-53DA-42DD-AE69-771EF0E4BEFB}" type="datetimeFigureOut">
              <a:rPr lang="en-US" smtClean="0"/>
              <a:t>21/12/2021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FAF9CAE9-0693-44BE-A169-78E71902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682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C59FCF-53DA-42DD-AE69-771EF0E4BEFB}" type="datetimeFigureOut">
              <a:rPr lang="en-US" smtClean="0"/>
              <a:t>21/12/2021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FAF9CAE9-0693-44BE-A169-78E71902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5891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C59FCF-53DA-42DD-AE69-771EF0E4BEFB}" type="datetimeFigureOut">
              <a:rPr lang="en-US" smtClean="0"/>
              <a:t>21/12/2021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FAF9CAE9-0693-44BE-A169-78E71902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0340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C59FCF-53DA-42DD-AE69-771EF0E4BEFB}" type="datetimeFigureOut">
              <a:rPr lang="en-US" smtClean="0"/>
              <a:t>21/12/2021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9CAE9-0693-44BE-A169-78E71902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3970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C59FCF-53DA-42DD-AE69-771EF0E4BEFB}" type="datetimeFigureOut">
              <a:rPr lang="en-US" smtClean="0"/>
              <a:t>21/12/2021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9CAE9-0693-44BE-A169-78E71902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4465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C59FCF-53DA-42DD-AE69-771EF0E4BEFB}" type="datetimeFigureOut">
              <a:rPr lang="en-US" smtClean="0"/>
              <a:t>21/12/2021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9CAE9-0693-44BE-A169-78E71902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14853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C59FCF-53DA-42DD-AE69-771EF0E4BEFB}" type="datetimeFigureOut">
              <a:rPr lang="en-US" smtClean="0"/>
              <a:t>21/12/2021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FAF9CAE9-0693-44BE-A169-78E71902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5344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C59FCF-53DA-42DD-AE69-771EF0E4BEFB}" type="datetimeFigureOut">
              <a:rPr lang="en-US" smtClean="0"/>
              <a:t>21/12/2021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FAF9CAE9-0693-44BE-A169-78E71902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9622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fi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18" Type="http://schemas.openxmlformats.org/officeDocument/2006/relationships/image" Target="../media/image14.PNG"/><Relationship Id="rId26" Type="http://schemas.openxmlformats.org/officeDocument/2006/relationships/slide" Target="slide17.xml"/><Relationship Id="rId3" Type="http://schemas.openxmlformats.org/officeDocument/2006/relationships/image" Target="../media/image8.png"/><Relationship Id="rId21" Type="http://schemas.openxmlformats.org/officeDocument/2006/relationships/image" Target="../media/image15.PNG"/><Relationship Id="rId7" Type="http://schemas.openxmlformats.org/officeDocument/2006/relationships/image" Target="../media/image10.png"/><Relationship Id="rId12" Type="http://schemas.openxmlformats.org/officeDocument/2006/relationships/image" Target="../media/image18.svg"/><Relationship Id="rId17" Type="http://schemas.openxmlformats.org/officeDocument/2006/relationships/slide" Target="slide8.xml"/><Relationship Id="rId25" Type="http://schemas.openxmlformats.org/officeDocument/2006/relationships/image" Target="../media/image19.PNG"/><Relationship Id="rId2" Type="http://schemas.openxmlformats.org/officeDocument/2006/relationships/image" Target="../media/image7.jpg"/><Relationship Id="rId16" Type="http://schemas.openxmlformats.org/officeDocument/2006/relationships/image" Target="../media/image14.PNG"/><Relationship Id="rId20" Type="http://schemas.openxmlformats.org/officeDocument/2006/relationships/slide" Target="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svg"/><Relationship Id="rId11" Type="http://schemas.openxmlformats.org/officeDocument/2006/relationships/image" Target="../media/image12.png"/><Relationship Id="rId24" Type="http://schemas.openxmlformats.org/officeDocument/2006/relationships/image" Target="../media/image18.PNG"/><Relationship Id="rId5" Type="http://schemas.openxmlformats.org/officeDocument/2006/relationships/image" Target="../media/image9.png"/><Relationship Id="rId23" Type="http://schemas.openxmlformats.org/officeDocument/2006/relationships/slide" Target="slide16.xml"/><Relationship Id="rId10" Type="http://schemas.openxmlformats.org/officeDocument/2006/relationships/image" Target="../media/image16.svg"/><Relationship Id="rId19" Type="http://schemas.openxmlformats.org/officeDocument/2006/relationships/image" Target="../media/image15.PNG"/><Relationship Id="rId4" Type="http://schemas.openxmlformats.org/officeDocument/2006/relationships/image" Target="../media/image10.svg"/><Relationship Id="rId9" Type="http://schemas.openxmlformats.org/officeDocument/2006/relationships/image" Target="../media/image11.png"/><Relationship Id="rId22" Type="http://schemas.openxmlformats.org/officeDocument/2006/relationships/image" Target="../media/image18.PNG"/><Relationship Id="rId27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fif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f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 descr="13,873 BEST Blue Stage Curtain IMAGES, STOCK PHOTOS &amp;amp; VECTORS | Adobe Stock">
            <a:extLst>
              <a:ext uri="{FF2B5EF4-FFF2-40B4-BE49-F238E27FC236}">
                <a16:creationId xmlns:a16="http://schemas.microsoft.com/office/drawing/2014/main" id="{D4E5A897-3820-4D5A-A0F9-EE67F35BEF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05" b="4925"/>
          <a:stretch/>
        </p:blipFill>
        <p:spPr bwMode="auto">
          <a:xfrm>
            <a:off x="20" y="0"/>
            <a:ext cx="12191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3596" y="2333057"/>
            <a:ext cx="5819048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057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Hộp Văn bản 32">
            <a:extLst>
              <a:ext uri="{FF2B5EF4-FFF2-40B4-BE49-F238E27FC236}">
                <a16:creationId xmlns:a16="http://schemas.microsoft.com/office/drawing/2014/main" id="{2EAB1429-B003-49F6-91D1-CE343E065A9A}"/>
              </a:ext>
            </a:extLst>
          </p:cNvPr>
          <p:cNvSpPr txBox="1"/>
          <p:nvPr/>
        </p:nvSpPr>
        <p:spPr>
          <a:xfrm>
            <a:off x="470516" y="208914"/>
            <a:ext cx="17684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2">
                    <a:lumMod val="75000"/>
                  </a:schemeClr>
                </a:solidFill>
              </a:rPr>
              <a:t>NỘI DUNG</a:t>
            </a:r>
          </a:p>
        </p:txBody>
      </p:sp>
      <p:sp>
        <p:nvSpPr>
          <p:cNvPr id="34" name="Lưu đồ: Trích xuất 33">
            <a:extLst>
              <a:ext uri="{FF2B5EF4-FFF2-40B4-BE49-F238E27FC236}">
                <a16:creationId xmlns:a16="http://schemas.microsoft.com/office/drawing/2014/main" id="{7D226CA7-D007-4C69-A9E2-6A3CBBF7A247}"/>
              </a:ext>
            </a:extLst>
          </p:cNvPr>
          <p:cNvSpPr/>
          <p:nvPr/>
        </p:nvSpPr>
        <p:spPr>
          <a:xfrm rot="5400000">
            <a:off x="-66578" y="235266"/>
            <a:ext cx="603672" cy="470516"/>
          </a:xfrm>
          <a:prstGeom prst="flowChartExtra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Hộp Văn bản 36">
            <a:extLst>
              <a:ext uri="{FF2B5EF4-FFF2-40B4-BE49-F238E27FC236}">
                <a16:creationId xmlns:a16="http://schemas.microsoft.com/office/drawing/2014/main" id="{F1579569-5154-495D-B73D-799038B2EFED}"/>
              </a:ext>
            </a:extLst>
          </p:cNvPr>
          <p:cNvSpPr txBox="1"/>
          <p:nvPr/>
        </p:nvSpPr>
        <p:spPr>
          <a:xfrm>
            <a:off x="7886881" y="788649"/>
            <a:ext cx="26356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Phạm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vi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nghiên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cứu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Hộp Văn bản 37">
            <a:extLst>
              <a:ext uri="{FF2B5EF4-FFF2-40B4-BE49-F238E27FC236}">
                <a16:creationId xmlns:a16="http://schemas.microsoft.com/office/drawing/2014/main" id="{AD4A6712-99B2-4F9F-AC8B-7AC683581D0D}"/>
              </a:ext>
            </a:extLst>
          </p:cNvPr>
          <p:cNvSpPr txBox="1"/>
          <p:nvPr/>
        </p:nvSpPr>
        <p:spPr>
          <a:xfrm>
            <a:off x="2845601" y="4441533"/>
            <a:ext cx="201689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 err="1">
                <a:latin typeface="Arial" panose="020B0604020202020204" pitchFamily="34" charset="0"/>
                <a:cs typeface="Arial" panose="020B0604020202020204" pitchFamily="34" charset="0"/>
              </a:rPr>
              <a:t>Nhiệm</a:t>
            </a: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500" dirty="0" err="1">
                <a:latin typeface="Arial" panose="020B0604020202020204" pitchFamily="34" charset="0"/>
                <a:cs typeface="Arial" panose="020B0604020202020204" pitchFamily="34" charset="0"/>
              </a:rPr>
              <a:t>vụ</a:t>
            </a: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500" dirty="0" err="1">
                <a:latin typeface="Arial" panose="020B0604020202020204" pitchFamily="34" charset="0"/>
                <a:cs typeface="Arial" panose="020B0604020202020204" pitchFamily="34" charset="0"/>
              </a:rPr>
              <a:t>nghiên</a:t>
            </a: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500" dirty="0" err="1">
                <a:latin typeface="Arial" panose="020B0604020202020204" pitchFamily="34" charset="0"/>
                <a:cs typeface="Arial" panose="020B0604020202020204" pitchFamily="34" charset="0"/>
              </a:rPr>
              <a:t>cứu</a:t>
            </a: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Hộp Văn bản 38">
            <a:extLst>
              <a:ext uri="{FF2B5EF4-FFF2-40B4-BE49-F238E27FC236}">
                <a16:creationId xmlns:a16="http://schemas.microsoft.com/office/drawing/2014/main" id="{A9081189-6FE2-4229-8518-DA5A27D412AA}"/>
              </a:ext>
            </a:extLst>
          </p:cNvPr>
          <p:cNvSpPr txBox="1"/>
          <p:nvPr/>
        </p:nvSpPr>
        <p:spPr>
          <a:xfrm>
            <a:off x="7527015" y="4213412"/>
            <a:ext cx="206819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 err="1">
                <a:latin typeface="Arial" panose="020B0604020202020204" pitchFamily="34" charset="0"/>
                <a:cs typeface="Arial" panose="020B0604020202020204" pitchFamily="34" charset="0"/>
              </a:rPr>
              <a:t>Đối</a:t>
            </a: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500" dirty="0" err="1">
                <a:latin typeface="Arial" panose="020B0604020202020204" pitchFamily="34" charset="0"/>
                <a:cs typeface="Arial" panose="020B0604020202020204" pitchFamily="34" charset="0"/>
              </a:rPr>
              <a:t>tượng</a:t>
            </a: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500" dirty="0" err="1">
                <a:latin typeface="Arial" panose="020B0604020202020204" pitchFamily="34" charset="0"/>
                <a:cs typeface="Arial" panose="020B0604020202020204" pitchFamily="34" charset="0"/>
              </a:rPr>
              <a:t>nghiên</a:t>
            </a: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500" dirty="0" err="1">
                <a:latin typeface="Arial" panose="020B0604020202020204" pitchFamily="34" charset="0"/>
                <a:cs typeface="Arial" panose="020B0604020202020204" pitchFamily="34" charset="0"/>
              </a:rPr>
              <a:t>cứu</a:t>
            </a: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1" name="Hình ảnh 40">
            <a:extLst>
              <a:ext uri="{FF2B5EF4-FFF2-40B4-BE49-F238E27FC236}">
                <a16:creationId xmlns:a16="http://schemas.microsoft.com/office/drawing/2014/main" id="{D30C3283-7170-40AB-B851-05636DE503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7929" y="1089158"/>
            <a:ext cx="2174657" cy="2103121"/>
          </a:xfrm>
          <a:prstGeom prst="rect">
            <a:avLst/>
          </a:prstGeom>
        </p:spPr>
      </p:pic>
      <p:pic>
        <p:nvPicPr>
          <p:cNvPr id="42" name="Hình ảnh 41">
            <a:extLst>
              <a:ext uri="{FF2B5EF4-FFF2-40B4-BE49-F238E27FC236}">
                <a16:creationId xmlns:a16="http://schemas.microsoft.com/office/drawing/2014/main" id="{EC906197-359D-4E6F-997A-03398FD9B1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2514" y="4031839"/>
            <a:ext cx="1172870" cy="1188720"/>
          </a:xfrm>
          <a:prstGeom prst="rect">
            <a:avLst/>
          </a:prstGeom>
        </p:spPr>
      </p:pic>
      <p:pic>
        <p:nvPicPr>
          <p:cNvPr id="43" name="Hình ảnh 42">
            <a:extLst>
              <a:ext uri="{FF2B5EF4-FFF2-40B4-BE49-F238E27FC236}">
                <a16:creationId xmlns:a16="http://schemas.microsoft.com/office/drawing/2014/main" id="{39F78339-214F-47EB-838D-9C72ECA1A0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9366" y="3858751"/>
            <a:ext cx="1188720" cy="1165563"/>
          </a:xfrm>
          <a:prstGeom prst="rect">
            <a:avLst/>
          </a:prstGeom>
        </p:spPr>
      </p:pic>
      <p:sp>
        <p:nvSpPr>
          <p:cNvPr id="48" name="Hộp Văn bản 47">
            <a:extLst>
              <a:ext uri="{FF2B5EF4-FFF2-40B4-BE49-F238E27FC236}">
                <a16:creationId xmlns:a16="http://schemas.microsoft.com/office/drawing/2014/main" id="{66CB0F60-1746-425D-BCB7-856E08005A2A}"/>
              </a:ext>
            </a:extLst>
          </p:cNvPr>
          <p:cNvSpPr txBox="1"/>
          <p:nvPr/>
        </p:nvSpPr>
        <p:spPr>
          <a:xfrm>
            <a:off x="2771546" y="1723294"/>
            <a:ext cx="193033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 err="1">
                <a:latin typeface="Arial" panose="020B0604020202020204" pitchFamily="34" charset="0"/>
                <a:cs typeface="Arial" panose="020B0604020202020204" pitchFamily="34" charset="0"/>
              </a:rPr>
              <a:t>Mục</a:t>
            </a: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500" dirty="0" err="1">
                <a:latin typeface="Arial" panose="020B0604020202020204" pitchFamily="34" charset="0"/>
                <a:cs typeface="Arial" panose="020B0604020202020204" pitchFamily="34" charset="0"/>
              </a:rPr>
              <a:t>tiêu</a:t>
            </a: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500" dirty="0" err="1">
                <a:latin typeface="Arial" panose="020B0604020202020204" pitchFamily="34" charset="0"/>
                <a:cs typeface="Arial" panose="020B0604020202020204" pitchFamily="34" charset="0"/>
              </a:rPr>
              <a:t>nghiên</a:t>
            </a: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500" dirty="0" err="1">
                <a:latin typeface="Arial" panose="020B0604020202020204" pitchFamily="34" charset="0"/>
                <a:cs typeface="Arial" panose="020B0604020202020204" pitchFamily="34" charset="0"/>
              </a:rPr>
              <a:t>cứu</a:t>
            </a: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9" name="Hình ảnh 48">
            <a:extLst>
              <a:ext uri="{FF2B5EF4-FFF2-40B4-BE49-F238E27FC236}">
                <a16:creationId xmlns:a16="http://schemas.microsoft.com/office/drawing/2014/main" id="{7F057D29-371E-4E85-B5C2-B79D47ACBD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0380" y="1328989"/>
            <a:ext cx="1205004" cy="1188720"/>
          </a:xfrm>
          <a:prstGeom prst="rect">
            <a:avLst/>
          </a:prstGeom>
        </p:spPr>
      </p:pic>
      <p:cxnSp>
        <p:nvCxnSpPr>
          <p:cNvPr id="57" name="Đường nối Thẳng 56">
            <a:extLst>
              <a:ext uri="{FF2B5EF4-FFF2-40B4-BE49-F238E27FC236}">
                <a16:creationId xmlns:a16="http://schemas.microsoft.com/office/drawing/2014/main" id="{D224389E-F2FA-4AD7-A632-1D1E5678116D}"/>
              </a:ext>
            </a:extLst>
          </p:cNvPr>
          <p:cNvCxnSpPr/>
          <p:nvPr/>
        </p:nvCxnSpPr>
        <p:spPr>
          <a:xfrm>
            <a:off x="7886881" y="1188759"/>
            <a:ext cx="3416659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58" name="Đường nối Thẳng 57">
            <a:extLst>
              <a:ext uri="{FF2B5EF4-FFF2-40B4-BE49-F238E27FC236}">
                <a16:creationId xmlns:a16="http://schemas.microsoft.com/office/drawing/2014/main" id="{F0D3C3F0-0D33-468D-90D7-318ABF684F2E}"/>
              </a:ext>
            </a:extLst>
          </p:cNvPr>
          <p:cNvCxnSpPr>
            <a:cxnSpLocks/>
          </p:cNvCxnSpPr>
          <p:nvPr/>
        </p:nvCxnSpPr>
        <p:spPr>
          <a:xfrm flipV="1">
            <a:off x="7509753" y="1188759"/>
            <a:ext cx="377128" cy="377394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61" name="Hộp Văn bản 60">
            <a:extLst>
              <a:ext uri="{FF2B5EF4-FFF2-40B4-BE49-F238E27FC236}">
                <a16:creationId xmlns:a16="http://schemas.microsoft.com/office/drawing/2014/main" id="{850F804A-FC7D-4500-A26B-675B220F67DF}"/>
              </a:ext>
            </a:extLst>
          </p:cNvPr>
          <p:cNvSpPr txBox="1"/>
          <p:nvPr/>
        </p:nvSpPr>
        <p:spPr>
          <a:xfrm>
            <a:off x="7886882" y="1377456"/>
            <a:ext cx="32723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Nghiên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cứu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phân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tích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xây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dựng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hệ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thống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quản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lý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thư viện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491544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AE3FB147-C1E1-47D3-BB6C-ECE254C4F608}"/>
              </a:ext>
            </a:extLst>
          </p:cNvPr>
          <p:cNvSpPr txBox="1"/>
          <p:nvPr/>
        </p:nvSpPr>
        <p:spPr>
          <a:xfrm>
            <a:off x="470516" y="208914"/>
            <a:ext cx="17684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2">
                    <a:lumMod val="75000"/>
                  </a:schemeClr>
                </a:solidFill>
              </a:rPr>
              <a:t>NỘI DUNG</a:t>
            </a:r>
          </a:p>
        </p:txBody>
      </p:sp>
      <p:sp>
        <p:nvSpPr>
          <p:cNvPr id="6" name="Lưu đồ: Trích xuất 5">
            <a:extLst>
              <a:ext uri="{FF2B5EF4-FFF2-40B4-BE49-F238E27FC236}">
                <a16:creationId xmlns:a16="http://schemas.microsoft.com/office/drawing/2014/main" id="{0D1A89B7-D6FF-4EAD-9C2D-26FC2DA0B32A}"/>
              </a:ext>
            </a:extLst>
          </p:cNvPr>
          <p:cNvSpPr/>
          <p:nvPr/>
        </p:nvSpPr>
        <p:spPr>
          <a:xfrm rot="5400000">
            <a:off x="-66578" y="235266"/>
            <a:ext cx="603672" cy="470516"/>
          </a:xfrm>
          <a:prstGeom prst="flowChartExtra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Hộp Văn bản 7">
            <a:extLst>
              <a:ext uri="{FF2B5EF4-FFF2-40B4-BE49-F238E27FC236}">
                <a16:creationId xmlns:a16="http://schemas.microsoft.com/office/drawing/2014/main" id="{17DC242B-6117-477F-900A-1F943AA9FC7B}"/>
              </a:ext>
            </a:extLst>
          </p:cNvPr>
          <p:cNvSpPr txBox="1"/>
          <p:nvPr/>
        </p:nvSpPr>
        <p:spPr>
          <a:xfrm>
            <a:off x="3390466" y="3333744"/>
            <a:ext cx="28071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Nhiệm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vụ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nghiên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cứu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Hình ảnh 8">
            <a:extLst>
              <a:ext uri="{FF2B5EF4-FFF2-40B4-BE49-F238E27FC236}">
                <a16:creationId xmlns:a16="http://schemas.microsoft.com/office/drawing/2014/main" id="{372C0F03-7541-471D-BC99-6B8CF0F674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8855" y="3533799"/>
            <a:ext cx="2080188" cy="2108299"/>
          </a:xfrm>
          <a:prstGeom prst="rect">
            <a:avLst/>
          </a:prstGeom>
        </p:spPr>
      </p:pic>
      <p:sp>
        <p:nvSpPr>
          <p:cNvPr id="10" name="Hộp Văn bản 9">
            <a:extLst>
              <a:ext uri="{FF2B5EF4-FFF2-40B4-BE49-F238E27FC236}">
                <a16:creationId xmlns:a16="http://schemas.microsoft.com/office/drawing/2014/main" id="{4122EAEB-9A50-4873-B0CF-EA6855FA73AF}"/>
              </a:ext>
            </a:extLst>
          </p:cNvPr>
          <p:cNvSpPr txBox="1"/>
          <p:nvPr/>
        </p:nvSpPr>
        <p:spPr>
          <a:xfrm>
            <a:off x="2771546" y="1723294"/>
            <a:ext cx="193033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 err="1">
                <a:latin typeface="Arial" panose="020B0604020202020204" pitchFamily="34" charset="0"/>
                <a:cs typeface="Arial" panose="020B0604020202020204" pitchFamily="34" charset="0"/>
              </a:rPr>
              <a:t>Mục</a:t>
            </a: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500" dirty="0" err="1">
                <a:latin typeface="Arial" panose="020B0604020202020204" pitchFamily="34" charset="0"/>
                <a:cs typeface="Arial" panose="020B0604020202020204" pitchFamily="34" charset="0"/>
              </a:rPr>
              <a:t>tiêu</a:t>
            </a: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500" dirty="0" err="1">
                <a:latin typeface="Arial" panose="020B0604020202020204" pitchFamily="34" charset="0"/>
                <a:cs typeface="Arial" panose="020B0604020202020204" pitchFamily="34" charset="0"/>
              </a:rPr>
              <a:t>nghiên</a:t>
            </a: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500" dirty="0" err="1">
                <a:latin typeface="Arial" panose="020B0604020202020204" pitchFamily="34" charset="0"/>
                <a:cs typeface="Arial" panose="020B0604020202020204" pitchFamily="34" charset="0"/>
              </a:rPr>
              <a:t>cứu</a:t>
            </a: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Hình ảnh 10">
            <a:extLst>
              <a:ext uri="{FF2B5EF4-FFF2-40B4-BE49-F238E27FC236}">
                <a16:creationId xmlns:a16="http://schemas.microsoft.com/office/drawing/2014/main" id="{62A5D443-EAB6-4AEF-906B-A83760F03B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0380" y="1328989"/>
            <a:ext cx="1205004" cy="1188720"/>
          </a:xfrm>
          <a:prstGeom prst="rect">
            <a:avLst/>
          </a:prstGeom>
        </p:spPr>
      </p:pic>
      <p:sp>
        <p:nvSpPr>
          <p:cNvPr id="12" name="Hộp Văn bản 11">
            <a:extLst>
              <a:ext uri="{FF2B5EF4-FFF2-40B4-BE49-F238E27FC236}">
                <a16:creationId xmlns:a16="http://schemas.microsoft.com/office/drawing/2014/main" id="{74DF5C4B-D020-4787-A4E0-7C8C0EB4D579}"/>
              </a:ext>
            </a:extLst>
          </p:cNvPr>
          <p:cNvSpPr txBox="1"/>
          <p:nvPr/>
        </p:nvSpPr>
        <p:spPr>
          <a:xfrm>
            <a:off x="8948796" y="1752039"/>
            <a:ext cx="189827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 err="1">
                <a:latin typeface="Arial" panose="020B0604020202020204" pitchFamily="34" charset="0"/>
                <a:cs typeface="Arial" panose="020B0604020202020204" pitchFamily="34" charset="0"/>
              </a:rPr>
              <a:t>Phạm</a:t>
            </a: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vi </a:t>
            </a:r>
            <a:r>
              <a:rPr lang="en-US" sz="1500" dirty="0" err="1">
                <a:latin typeface="Arial" panose="020B0604020202020204" pitchFamily="34" charset="0"/>
                <a:cs typeface="Arial" panose="020B0604020202020204" pitchFamily="34" charset="0"/>
              </a:rPr>
              <a:t>nghiên</a:t>
            </a: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500" dirty="0" err="1">
                <a:latin typeface="Arial" panose="020B0604020202020204" pitchFamily="34" charset="0"/>
                <a:cs typeface="Arial" panose="020B0604020202020204" pitchFamily="34" charset="0"/>
              </a:rPr>
              <a:t>cứu</a:t>
            </a: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CD57C8F5-3FF7-4C8D-A9FD-E4322FE3223E}"/>
              </a:ext>
            </a:extLst>
          </p:cNvPr>
          <p:cNvSpPr txBox="1"/>
          <p:nvPr/>
        </p:nvSpPr>
        <p:spPr>
          <a:xfrm>
            <a:off x="8948796" y="4333265"/>
            <a:ext cx="206819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 err="1">
                <a:latin typeface="Arial" panose="020B0604020202020204" pitchFamily="34" charset="0"/>
                <a:cs typeface="Arial" panose="020B0604020202020204" pitchFamily="34" charset="0"/>
              </a:rPr>
              <a:t>Đối</a:t>
            </a: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500" dirty="0" err="1">
                <a:latin typeface="Arial" panose="020B0604020202020204" pitchFamily="34" charset="0"/>
                <a:cs typeface="Arial" panose="020B0604020202020204" pitchFamily="34" charset="0"/>
              </a:rPr>
              <a:t>tượng</a:t>
            </a: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500" dirty="0" err="1">
                <a:latin typeface="Arial" panose="020B0604020202020204" pitchFamily="34" charset="0"/>
                <a:cs typeface="Arial" panose="020B0604020202020204" pitchFamily="34" charset="0"/>
              </a:rPr>
              <a:t>nghiên</a:t>
            </a: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500" dirty="0" err="1">
                <a:latin typeface="Arial" panose="020B0604020202020204" pitchFamily="34" charset="0"/>
                <a:cs typeface="Arial" panose="020B0604020202020204" pitchFamily="34" charset="0"/>
              </a:rPr>
              <a:t>cứu</a:t>
            </a: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Hình ảnh 13">
            <a:extLst>
              <a:ext uri="{FF2B5EF4-FFF2-40B4-BE49-F238E27FC236}">
                <a16:creationId xmlns:a16="http://schemas.microsoft.com/office/drawing/2014/main" id="{C18073E9-6F44-4C3A-8820-C2E45A0456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9643" y="1342345"/>
            <a:ext cx="1229153" cy="1188720"/>
          </a:xfrm>
          <a:prstGeom prst="rect">
            <a:avLst/>
          </a:prstGeom>
        </p:spPr>
      </p:pic>
      <p:pic>
        <p:nvPicPr>
          <p:cNvPr id="15" name="Hình ảnh 14">
            <a:extLst>
              <a:ext uri="{FF2B5EF4-FFF2-40B4-BE49-F238E27FC236}">
                <a16:creationId xmlns:a16="http://schemas.microsoft.com/office/drawing/2014/main" id="{DB8F8A3B-D8EC-404E-BCDD-F90CE44033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9859" y="3935149"/>
            <a:ext cx="1188720" cy="1165563"/>
          </a:xfrm>
          <a:prstGeom prst="rect">
            <a:avLst/>
          </a:prstGeom>
        </p:spPr>
      </p:pic>
      <p:cxnSp>
        <p:nvCxnSpPr>
          <p:cNvPr id="17" name="Đường nối Thẳng 16">
            <a:extLst>
              <a:ext uri="{FF2B5EF4-FFF2-40B4-BE49-F238E27FC236}">
                <a16:creationId xmlns:a16="http://schemas.microsoft.com/office/drawing/2014/main" id="{CF228715-BE87-472E-BEE4-702C513B1D92}"/>
              </a:ext>
            </a:extLst>
          </p:cNvPr>
          <p:cNvCxnSpPr>
            <a:cxnSpLocks/>
          </p:cNvCxnSpPr>
          <p:nvPr/>
        </p:nvCxnSpPr>
        <p:spPr>
          <a:xfrm>
            <a:off x="3462292" y="3733854"/>
            <a:ext cx="3302492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8" name="Đường nối Thẳng 17">
            <a:extLst>
              <a:ext uri="{FF2B5EF4-FFF2-40B4-BE49-F238E27FC236}">
                <a16:creationId xmlns:a16="http://schemas.microsoft.com/office/drawing/2014/main" id="{A527CE4C-ACF9-411F-8D0B-E433362FED9A}"/>
              </a:ext>
            </a:extLst>
          </p:cNvPr>
          <p:cNvCxnSpPr>
            <a:cxnSpLocks/>
          </p:cNvCxnSpPr>
          <p:nvPr/>
        </p:nvCxnSpPr>
        <p:spPr>
          <a:xfrm flipV="1">
            <a:off x="3018408" y="3733854"/>
            <a:ext cx="443884" cy="33212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3462292" y="4333265"/>
            <a:ext cx="33024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vi-VN" dirty="0" smtClean="0"/>
              <a:t>Xây dựng hệ thống quản lý bằng c++(visual studio)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307278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AE3FB147-C1E1-47D3-BB6C-ECE254C4F608}"/>
              </a:ext>
            </a:extLst>
          </p:cNvPr>
          <p:cNvSpPr txBox="1"/>
          <p:nvPr/>
        </p:nvSpPr>
        <p:spPr>
          <a:xfrm>
            <a:off x="470516" y="208914"/>
            <a:ext cx="17684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2">
                    <a:lumMod val="75000"/>
                  </a:schemeClr>
                </a:solidFill>
              </a:rPr>
              <a:t>NỘI DUNG</a:t>
            </a:r>
          </a:p>
        </p:txBody>
      </p:sp>
      <p:sp>
        <p:nvSpPr>
          <p:cNvPr id="6" name="Lưu đồ: Trích xuất 5">
            <a:extLst>
              <a:ext uri="{FF2B5EF4-FFF2-40B4-BE49-F238E27FC236}">
                <a16:creationId xmlns:a16="http://schemas.microsoft.com/office/drawing/2014/main" id="{0D1A89B7-D6FF-4EAD-9C2D-26FC2DA0B32A}"/>
              </a:ext>
            </a:extLst>
          </p:cNvPr>
          <p:cNvSpPr/>
          <p:nvPr/>
        </p:nvSpPr>
        <p:spPr>
          <a:xfrm rot="5400000">
            <a:off x="-66578" y="235266"/>
            <a:ext cx="603672" cy="470516"/>
          </a:xfrm>
          <a:prstGeom prst="flowChartExtra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Hộp Văn bản 9">
            <a:extLst>
              <a:ext uri="{FF2B5EF4-FFF2-40B4-BE49-F238E27FC236}">
                <a16:creationId xmlns:a16="http://schemas.microsoft.com/office/drawing/2014/main" id="{4122EAEB-9A50-4873-B0CF-EA6855FA73AF}"/>
              </a:ext>
            </a:extLst>
          </p:cNvPr>
          <p:cNvSpPr txBox="1"/>
          <p:nvPr/>
        </p:nvSpPr>
        <p:spPr>
          <a:xfrm>
            <a:off x="2771546" y="1723294"/>
            <a:ext cx="193033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 err="1">
                <a:latin typeface="Arial" panose="020B0604020202020204" pitchFamily="34" charset="0"/>
                <a:cs typeface="Arial" panose="020B0604020202020204" pitchFamily="34" charset="0"/>
              </a:rPr>
              <a:t>Mục</a:t>
            </a: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500" dirty="0" err="1">
                <a:latin typeface="Arial" panose="020B0604020202020204" pitchFamily="34" charset="0"/>
                <a:cs typeface="Arial" panose="020B0604020202020204" pitchFamily="34" charset="0"/>
              </a:rPr>
              <a:t>tiêu</a:t>
            </a: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500" dirty="0" err="1">
                <a:latin typeface="Arial" panose="020B0604020202020204" pitchFamily="34" charset="0"/>
                <a:cs typeface="Arial" panose="020B0604020202020204" pitchFamily="34" charset="0"/>
              </a:rPr>
              <a:t>nghiên</a:t>
            </a: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500" dirty="0" err="1">
                <a:latin typeface="Arial" panose="020B0604020202020204" pitchFamily="34" charset="0"/>
                <a:cs typeface="Arial" panose="020B0604020202020204" pitchFamily="34" charset="0"/>
              </a:rPr>
              <a:t>cứu</a:t>
            </a: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Hình ảnh 10">
            <a:extLst>
              <a:ext uri="{FF2B5EF4-FFF2-40B4-BE49-F238E27FC236}">
                <a16:creationId xmlns:a16="http://schemas.microsoft.com/office/drawing/2014/main" id="{62A5D443-EAB6-4AEF-906B-A83760F03B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6542" y="1290516"/>
            <a:ext cx="1205004" cy="1188720"/>
          </a:xfrm>
          <a:prstGeom prst="rect">
            <a:avLst/>
          </a:prstGeom>
        </p:spPr>
      </p:pic>
      <p:sp>
        <p:nvSpPr>
          <p:cNvPr id="12" name="Hộp Văn bản 11">
            <a:extLst>
              <a:ext uri="{FF2B5EF4-FFF2-40B4-BE49-F238E27FC236}">
                <a16:creationId xmlns:a16="http://schemas.microsoft.com/office/drawing/2014/main" id="{74DF5C4B-D020-4787-A4E0-7C8C0EB4D579}"/>
              </a:ext>
            </a:extLst>
          </p:cNvPr>
          <p:cNvSpPr txBox="1"/>
          <p:nvPr/>
        </p:nvSpPr>
        <p:spPr>
          <a:xfrm>
            <a:off x="7522177" y="1677423"/>
            <a:ext cx="189827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 err="1">
                <a:latin typeface="Arial" panose="020B0604020202020204" pitchFamily="34" charset="0"/>
                <a:cs typeface="Arial" panose="020B0604020202020204" pitchFamily="34" charset="0"/>
              </a:rPr>
              <a:t>Phạm</a:t>
            </a: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vi </a:t>
            </a:r>
            <a:r>
              <a:rPr lang="en-US" sz="1500" dirty="0" err="1">
                <a:latin typeface="Arial" panose="020B0604020202020204" pitchFamily="34" charset="0"/>
                <a:cs typeface="Arial" panose="020B0604020202020204" pitchFamily="34" charset="0"/>
              </a:rPr>
              <a:t>nghiên</a:t>
            </a: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500" dirty="0" err="1">
                <a:latin typeface="Arial" panose="020B0604020202020204" pitchFamily="34" charset="0"/>
                <a:cs typeface="Arial" panose="020B0604020202020204" pitchFamily="34" charset="0"/>
              </a:rPr>
              <a:t>cứu</a:t>
            </a: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CD57C8F5-3FF7-4C8D-A9FD-E4322FE3223E}"/>
              </a:ext>
            </a:extLst>
          </p:cNvPr>
          <p:cNvSpPr txBox="1"/>
          <p:nvPr/>
        </p:nvSpPr>
        <p:spPr>
          <a:xfrm>
            <a:off x="7926762" y="3281705"/>
            <a:ext cx="29049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Đối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tượng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nghiên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cứu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Hình ảnh 13">
            <a:extLst>
              <a:ext uri="{FF2B5EF4-FFF2-40B4-BE49-F238E27FC236}">
                <a16:creationId xmlns:a16="http://schemas.microsoft.com/office/drawing/2014/main" id="{C18073E9-6F44-4C3A-8820-C2E45A0456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0966" y="1290516"/>
            <a:ext cx="1229153" cy="1188720"/>
          </a:xfrm>
          <a:prstGeom prst="rect">
            <a:avLst/>
          </a:prstGeom>
        </p:spPr>
      </p:pic>
      <p:pic>
        <p:nvPicPr>
          <p:cNvPr id="15" name="Hình ảnh 14">
            <a:extLst>
              <a:ext uri="{FF2B5EF4-FFF2-40B4-BE49-F238E27FC236}">
                <a16:creationId xmlns:a16="http://schemas.microsoft.com/office/drawing/2014/main" id="{DB8F8A3B-D8EC-404E-BCDD-F90CE44033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9228" y="3604870"/>
            <a:ext cx="2144904" cy="2103120"/>
          </a:xfrm>
          <a:prstGeom prst="rect">
            <a:avLst/>
          </a:prstGeom>
        </p:spPr>
      </p:pic>
      <p:sp>
        <p:nvSpPr>
          <p:cNvPr id="18" name="Hộp Văn bản 17">
            <a:extLst>
              <a:ext uri="{FF2B5EF4-FFF2-40B4-BE49-F238E27FC236}">
                <a16:creationId xmlns:a16="http://schemas.microsoft.com/office/drawing/2014/main" id="{35680D9E-CD88-43E9-92BD-806E4BA8C602}"/>
              </a:ext>
            </a:extLst>
          </p:cNvPr>
          <p:cNvSpPr txBox="1"/>
          <p:nvPr/>
        </p:nvSpPr>
        <p:spPr>
          <a:xfrm>
            <a:off x="2845601" y="4441533"/>
            <a:ext cx="201689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 err="1">
                <a:latin typeface="Arial" panose="020B0604020202020204" pitchFamily="34" charset="0"/>
                <a:cs typeface="Arial" panose="020B0604020202020204" pitchFamily="34" charset="0"/>
              </a:rPr>
              <a:t>Nhiệm</a:t>
            </a: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500" dirty="0" err="1">
                <a:latin typeface="Arial" panose="020B0604020202020204" pitchFamily="34" charset="0"/>
                <a:cs typeface="Arial" panose="020B0604020202020204" pitchFamily="34" charset="0"/>
              </a:rPr>
              <a:t>vụ</a:t>
            </a: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500" dirty="0" err="1">
                <a:latin typeface="Arial" panose="020B0604020202020204" pitchFamily="34" charset="0"/>
                <a:cs typeface="Arial" panose="020B0604020202020204" pitchFamily="34" charset="0"/>
              </a:rPr>
              <a:t>nghiên</a:t>
            </a: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500" dirty="0" err="1">
                <a:latin typeface="Arial" panose="020B0604020202020204" pitchFamily="34" charset="0"/>
                <a:cs typeface="Arial" panose="020B0604020202020204" pitchFamily="34" charset="0"/>
              </a:rPr>
              <a:t>cứu</a:t>
            </a: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" name="Hình ảnh 18">
            <a:extLst>
              <a:ext uri="{FF2B5EF4-FFF2-40B4-BE49-F238E27FC236}">
                <a16:creationId xmlns:a16="http://schemas.microsoft.com/office/drawing/2014/main" id="{A70DDF07-AE9C-4A29-A04C-6B3D0F091B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2514" y="4031839"/>
            <a:ext cx="1172870" cy="1188720"/>
          </a:xfrm>
          <a:prstGeom prst="rect">
            <a:avLst/>
          </a:prstGeom>
        </p:spPr>
      </p:pic>
      <p:cxnSp>
        <p:nvCxnSpPr>
          <p:cNvPr id="3" name="Đường nối Thẳng 2">
            <a:extLst>
              <a:ext uri="{FF2B5EF4-FFF2-40B4-BE49-F238E27FC236}">
                <a16:creationId xmlns:a16="http://schemas.microsoft.com/office/drawing/2014/main" id="{EA746B68-1FCE-4B48-A047-C40FA0685DB0}"/>
              </a:ext>
            </a:extLst>
          </p:cNvPr>
          <p:cNvCxnSpPr/>
          <p:nvPr/>
        </p:nvCxnSpPr>
        <p:spPr>
          <a:xfrm>
            <a:off x="7926762" y="3711633"/>
            <a:ext cx="3604894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0" name="Đường nối Thẳng 19">
            <a:extLst>
              <a:ext uri="{FF2B5EF4-FFF2-40B4-BE49-F238E27FC236}">
                <a16:creationId xmlns:a16="http://schemas.microsoft.com/office/drawing/2014/main" id="{5A8B974B-47BD-4A44-90C2-DECD1585B119}"/>
              </a:ext>
            </a:extLst>
          </p:cNvPr>
          <p:cNvCxnSpPr>
            <a:cxnSpLocks/>
          </p:cNvCxnSpPr>
          <p:nvPr/>
        </p:nvCxnSpPr>
        <p:spPr>
          <a:xfrm flipH="1">
            <a:off x="7613374" y="3711633"/>
            <a:ext cx="313389" cy="320206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5" name="Hộp Văn bản 24">
            <a:extLst>
              <a:ext uri="{FF2B5EF4-FFF2-40B4-BE49-F238E27FC236}">
                <a16:creationId xmlns:a16="http://schemas.microsoft.com/office/drawing/2014/main" id="{8EF2694C-3E64-434F-8581-0F10540F63FD}"/>
              </a:ext>
            </a:extLst>
          </p:cNvPr>
          <p:cNvSpPr txBox="1"/>
          <p:nvPr/>
        </p:nvSpPr>
        <p:spPr>
          <a:xfrm>
            <a:off x="8348870" y="4204252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6" name="Hộp Văn bản 25">
            <a:extLst>
              <a:ext uri="{FF2B5EF4-FFF2-40B4-BE49-F238E27FC236}">
                <a16:creationId xmlns:a16="http://schemas.microsoft.com/office/drawing/2014/main" id="{49A6F7A7-A3D5-4342-A059-716479701B9A}"/>
              </a:ext>
            </a:extLst>
          </p:cNvPr>
          <p:cNvSpPr txBox="1"/>
          <p:nvPr/>
        </p:nvSpPr>
        <p:spPr>
          <a:xfrm>
            <a:off x="8046788" y="4020544"/>
            <a:ext cx="34229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vi-VN" sz="1600" smtClean="0">
                <a:latin typeface="Arial" panose="020B0604020202020204" pitchFamily="34" charset="0"/>
                <a:cs typeface="Arial" panose="020B0604020202020204" pitchFamily="34" charset="0"/>
              </a:rPr>
              <a:t>Một công ty X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0196844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2D7D4EBD-2439-4486-A3D7-83314721F207}"/>
              </a:ext>
            </a:extLst>
          </p:cNvPr>
          <p:cNvSpPr txBox="1"/>
          <p:nvPr/>
        </p:nvSpPr>
        <p:spPr>
          <a:xfrm>
            <a:off x="470516" y="208914"/>
            <a:ext cx="25148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2">
                    <a:lumMod val="75000"/>
                  </a:schemeClr>
                </a:solidFill>
              </a:rPr>
              <a:t>PHƯƠNG PHÁP</a:t>
            </a:r>
          </a:p>
        </p:txBody>
      </p:sp>
      <p:sp>
        <p:nvSpPr>
          <p:cNvPr id="3" name="Lưu đồ: Trích xuất 2">
            <a:extLst>
              <a:ext uri="{FF2B5EF4-FFF2-40B4-BE49-F238E27FC236}">
                <a16:creationId xmlns:a16="http://schemas.microsoft.com/office/drawing/2014/main" id="{8C98BEE1-498A-4792-A63D-2A58B965CBCB}"/>
              </a:ext>
            </a:extLst>
          </p:cNvPr>
          <p:cNvSpPr/>
          <p:nvPr/>
        </p:nvSpPr>
        <p:spPr>
          <a:xfrm rot="5400000">
            <a:off x="-66578" y="235266"/>
            <a:ext cx="603672" cy="470516"/>
          </a:xfrm>
          <a:prstGeom prst="flowChartExtra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470516" y="2615308"/>
            <a:ext cx="1148079" cy="892629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/>
              <a:t>ADMIN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1727944" y="772360"/>
            <a:ext cx="2621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 smtClean="0">
                <a:solidFill>
                  <a:schemeClr val="accent2"/>
                </a:solidFill>
              </a:rPr>
              <a:t>Sơ Đồ Tổng Quát: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4092989" y="1120626"/>
            <a:ext cx="2037806" cy="548026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 smtClean="0"/>
              <a:t>Quan ly</a:t>
            </a:r>
            <a:endParaRPr lang="en-US" dirty="0"/>
          </a:p>
        </p:txBody>
      </p:sp>
      <p:cxnSp>
        <p:nvCxnSpPr>
          <p:cNvPr id="53" name="Straight Arrow Connector 52"/>
          <p:cNvCxnSpPr>
            <a:stCxn id="15" idx="3"/>
            <a:endCxn id="29" idx="1"/>
          </p:cNvCxnSpPr>
          <p:nvPr/>
        </p:nvCxnSpPr>
        <p:spPr>
          <a:xfrm flipV="1">
            <a:off x="1618595" y="1394639"/>
            <a:ext cx="2474394" cy="16669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15" idx="3"/>
            <a:endCxn id="15" idx="3"/>
          </p:cNvCxnSpPr>
          <p:nvPr/>
        </p:nvCxnSpPr>
        <p:spPr>
          <a:xfrm>
            <a:off x="1618595" y="3061623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ounded Rectangle 65"/>
          <p:cNvSpPr/>
          <p:nvPr/>
        </p:nvSpPr>
        <p:spPr>
          <a:xfrm>
            <a:off x="4092989" y="3457239"/>
            <a:ext cx="2145955" cy="56709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 smtClean="0"/>
              <a:t>Nguoi muon</a:t>
            </a:r>
            <a:endParaRPr lang="en-US" dirty="0"/>
          </a:p>
        </p:txBody>
      </p:sp>
      <p:cxnSp>
        <p:nvCxnSpPr>
          <p:cNvPr id="71" name="Straight Arrow Connector 70"/>
          <p:cNvCxnSpPr>
            <a:stCxn id="15" idx="3"/>
            <a:endCxn id="66" idx="1"/>
          </p:cNvCxnSpPr>
          <p:nvPr/>
        </p:nvCxnSpPr>
        <p:spPr>
          <a:xfrm>
            <a:off x="1618595" y="3061623"/>
            <a:ext cx="2474394" cy="6791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ounded Rectangle 80"/>
          <p:cNvSpPr/>
          <p:nvPr/>
        </p:nvSpPr>
        <p:spPr>
          <a:xfrm>
            <a:off x="1618595" y="4672054"/>
            <a:ext cx="2145955" cy="44413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 smtClean="0"/>
              <a:t>Exit</a:t>
            </a:r>
            <a:endParaRPr lang="en-US" dirty="0"/>
          </a:p>
        </p:txBody>
      </p:sp>
      <p:cxnSp>
        <p:nvCxnSpPr>
          <p:cNvPr id="83" name="Straight Arrow Connector 82"/>
          <p:cNvCxnSpPr>
            <a:stCxn id="15" idx="3"/>
            <a:endCxn id="81" idx="1"/>
          </p:cNvCxnSpPr>
          <p:nvPr/>
        </p:nvCxnSpPr>
        <p:spPr>
          <a:xfrm>
            <a:off x="1618595" y="3061623"/>
            <a:ext cx="0" cy="18325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Oval 83"/>
          <p:cNvSpPr/>
          <p:nvPr/>
        </p:nvSpPr>
        <p:spPr>
          <a:xfrm>
            <a:off x="9775513" y="488980"/>
            <a:ext cx="1737360" cy="70353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 smtClean="0"/>
              <a:t>tìm</a:t>
            </a:r>
            <a:endParaRPr lang="en-US" dirty="0"/>
          </a:p>
        </p:txBody>
      </p:sp>
      <p:sp>
        <p:nvSpPr>
          <p:cNvPr id="85" name="Oval 84"/>
          <p:cNvSpPr/>
          <p:nvPr/>
        </p:nvSpPr>
        <p:spPr>
          <a:xfrm>
            <a:off x="9711216" y="1896851"/>
            <a:ext cx="1737361" cy="71845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 smtClean="0"/>
              <a:t>thêm</a:t>
            </a:r>
            <a:endParaRPr lang="en-US" dirty="0"/>
          </a:p>
        </p:txBody>
      </p:sp>
      <p:sp>
        <p:nvSpPr>
          <p:cNvPr id="86" name="Oval 85"/>
          <p:cNvSpPr/>
          <p:nvPr/>
        </p:nvSpPr>
        <p:spPr>
          <a:xfrm>
            <a:off x="9711216" y="3504498"/>
            <a:ext cx="1737361" cy="71845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 smtClean="0"/>
              <a:t>xóa</a:t>
            </a:r>
            <a:endParaRPr lang="en-US" dirty="0"/>
          </a:p>
        </p:txBody>
      </p:sp>
      <p:sp>
        <p:nvSpPr>
          <p:cNvPr id="89" name="Oval 88"/>
          <p:cNvSpPr/>
          <p:nvPr/>
        </p:nvSpPr>
        <p:spPr>
          <a:xfrm>
            <a:off x="9711216" y="4894123"/>
            <a:ext cx="1737361" cy="71845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 smtClean="0"/>
              <a:t>xem</a:t>
            </a:r>
            <a:endParaRPr lang="en-US" dirty="0"/>
          </a:p>
        </p:txBody>
      </p:sp>
      <p:cxnSp>
        <p:nvCxnSpPr>
          <p:cNvPr id="96" name="Straight Arrow Connector 95"/>
          <p:cNvCxnSpPr>
            <a:stCxn id="29" idx="3"/>
            <a:endCxn id="29" idx="3"/>
          </p:cNvCxnSpPr>
          <p:nvPr/>
        </p:nvCxnSpPr>
        <p:spPr>
          <a:xfrm>
            <a:off x="6130795" y="1394639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/>
          <p:cNvCxnSpPr>
            <a:stCxn id="29" idx="3"/>
            <a:endCxn id="84" idx="2"/>
          </p:cNvCxnSpPr>
          <p:nvPr/>
        </p:nvCxnSpPr>
        <p:spPr>
          <a:xfrm flipV="1">
            <a:off x="6130795" y="840746"/>
            <a:ext cx="3644718" cy="5538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133"/>
          <p:cNvCxnSpPr>
            <a:stCxn id="29" idx="3"/>
          </p:cNvCxnSpPr>
          <p:nvPr/>
        </p:nvCxnSpPr>
        <p:spPr>
          <a:xfrm>
            <a:off x="6130795" y="1394639"/>
            <a:ext cx="4037621" cy="8933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135"/>
          <p:cNvCxnSpPr>
            <a:stCxn id="29" idx="3"/>
            <a:endCxn id="86" idx="2"/>
          </p:cNvCxnSpPr>
          <p:nvPr/>
        </p:nvCxnSpPr>
        <p:spPr>
          <a:xfrm>
            <a:off x="6130795" y="1394639"/>
            <a:ext cx="3580421" cy="2469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37"/>
          <p:cNvCxnSpPr>
            <a:stCxn id="29" idx="3"/>
          </p:cNvCxnSpPr>
          <p:nvPr/>
        </p:nvCxnSpPr>
        <p:spPr>
          <a:xfrm>
            <a:off x="6130795" y="1394639"/>
            <a:ext cx="3644718" cy="38070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66" idx="2"/>
          </p:cNvCxnSpPr>
          <p:nvPr/>
        </p:nvCxnSpPr>
        <p:spPr>
          <a:xfrm flipH="1">
            <a:off x="5165966" y="4024330"/>
            <a:ext cx="1" cy="10918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Oval 51"/>
          <p:cNvSpPr/>
          <p:nvPr/>
        </p:nvSpPr>
        <p:spPr>
          <a:xfrm>
            <a:off x="4297286" y="5109386"/>
            <a:ext cx="1737360" cy="70353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 smtClean="0"/>
              <a:t>id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6967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2D7D4EBD-2439-4486-A3D7-83314721F207}"/>
              </a:ext>
            </a:extLst>
          </p:cNvPr>
          <p:cNvSpPr txBox="1"/>
          <p:nvPr/>
        </p:nvSpPr>
        <p:spPr>
          <a:xfrm>
            <a:off x="470516" y="208914"/>
            <a:ext cx="25148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2">
                    <a:lumMod val="75000"/>
                  </a:schemeClr>
                </a:solidFill>
              </a:rPr>
              <a:t>PHƯƠNG PHÁP</a:t>
            </a:r>
          </a:p>
        </p:txBody>
      </p:sp>
      <p:sp>
        <p:nvSpPr>
          <p:cNvPr id="3" name="Lưu đồ: Trích xuất 2">
            <a:extLst>
              <a:ext uri="{FF2B5EF4-FFF2-40B4-BE49-F238E27FC236}">
                <a16:creationId xmlns:a16="http://schemas.microsoft.com/office/drawing/2014/main" id="{8C98BEE1-498A-4792-A63D-2A58B965CBCB}"/>
              </a:ext>
            </a:extLst>
          </p:cNvPr>
          <p:cNvSpPr/>
          <p:nvPr/>
        </p:nvSpPr>
        <p:spPr>
          <a:xfrm rot="5400000">
            <a:off x="-66578" y="235266"/>
            <a:ext cx="603672" cy="470516"/>
          </a:xfrm>
          <a:prstGeom prst="flowChartExtra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Hộp Văn bản 6">
            <a:extLst>
              <a:ext uri="{FF2B5EF4-FFF2-40B4-BE49-F238E27FC236}">
                <a16:creationId xmlns:a16="http://schemas.microsoft.com/office/drawing/2014/main" id="{633CAF35-5A93-43FD-9003-587F5FCA1B57}"/>
              </a:ext>
            </a:extLst>
          </p:cNvPr>
          <p:cNvSpPr txBox="1"/>
          <p:nvPr/>
        </p:nvSpPr>
        <p:spPr>
          <a:xfrm>
            <a:off x="1524313" y="772360"/>
            <a:ext cx="2066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b="1" dirty="0" smtClean="0">
                <a:latin typeface="Arial" panose="020B0604020202020204" pitchFamily="34" charset="0"/>
                <a:cs typeface="Arial" panose="020B0604020202020204" pitchFamily="34" charset="0"/>
              </a:rPr>
              <a:t>Sơ đồ phác thảo.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4809198" y="208914"/>
            <a:ext cx="1502229" cy="6923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 smtClean="0"/>
              <a:t>menu</a:t>
            </a:r>
            <a:endParaRPr lang="en-US" dirty="0"/>
          </a:p>
        </p:txBody>
      </p:sp>
      <p:cxnSp>
        <p:nvCxnSpPr>
          <p:cNvPr id="17" name="Straight Connector 16"/>
          <p:cNvCxnSpPr>
            <a:stCxn id="15" idx="2"/>
          </p:cNvCxnSpPr>
          <p:nvPr/>
        </p:nvCxnSpPr>
        <p:spPr>
          <a:xfrm>
            <a:off x="5560313" y="901245"/>
            <a:ext cx="6531" cy="6662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ounded Rectangle 20"/>
          <p:cNvSpPr/>
          <p:nvPr/>
        </p:nvSpPr>
        <p:spPr>
          <a:xfrm>
            <a:off x="3040923" y="1871739"/>
            <a:ext cx="1293223" cy="5486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 smtClean="0"/>
              <a:t>Quản lý</a:t>
            </a:r>
            <a:endParaRPr lang="en-US" dirty="0"/>
          </a:p>
        </p:txBody>
      </p:sp>
      <p:sp>
        <p:nvSpPr>
          <p:cNvPr id="22" name="Rounded Rectangle 21"/>
          <p:cNvSpPr/>
          <p:nvPr/>
        </p:nvSpPr>
        <p:spPr>
          <a:xfrm>
            <a:off x="2236664" y="4448946"/>
            <a:ext cx="1608517" cy="5486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 smtClean="0"/>
              <a:t>Loại sách</a:t>
            </a:r>
            <a:endParaRPr lang="en-US" dirty="0"/>
          </a:p>
        </p:txBody>
      </p:sp>
      <p:sp>
        <p:nvSpPr>
          <p:cNvPr id="23" name="Rounded Rectangle 22"/>
          <p:cNvSpPr/>
          <p:nvPr/>
        </p:nvSpPr>
        <p:spPr>
          <a:xfrm>
            <a:off x="3440354" y="3279262"/>
            <a:ext cx="1183897" cy="4551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 smtClean="0"/>
              <a:t>xem</a:t>
            </a:r>
            <a:endParaRPr lang="en-US" dirty="0"/>
          </a:p>
        </p:txBody>
      </p:sp>
      <p:sp>
        <p:nvSpPr>
          <p:cNvPr id="25" name="Rounded Rectangle 24"/>
          <p:cNvSpPr/>
          <p:nvPr/>
        </p:nvSpPr>
        <p:spPr>
          <a:xfrm>
            <a:off x="7340122" y="2124100"/>
            <a:ext cx="1609675" cy="5486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mtClean="0"/>
              <a:t>Nguoi muon</a:t>
            </a:r>
            <a:endParaRPr lang="en-US" dirty="0"/>
          </a:p>
        </p:txBody>
      </p:sp>
      <p:cxnSp>
        <p:nvCxnSpPr>
          <p:cNvPr id="27" name="Straight Connector 26"/>
          <p:cNvCxnSpPr/>
          <p:nvPr/>
        </p:nvCxnSpPr>
        <p:spPr>
          <a:xfrm>
            <a:off x="3687534" y="1567451"/>
            <a:ext cx="4457424" cy="261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21" idx="0"/>
            <a:endCxn id="21" idx="0"/>
          </p:cNvCxnSpPr>
          <p:nvPr/>
        </p:nvCxnSpPr>
        <p:spPr>
          <a:xfrm>
            <a:off x="3687535" y="1871739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endCxn id="21" idx="0"/>
          </p:cNvCxnSpPr>
          <p:nvPr/>
        </p:nvCxnSpPr>
        <p:spPr>
          <a:xfrm>
            <a:off x="3687534" y="1571294"/>
            <a:ext cx="1" cy="3004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23" idx="2"/>
            <a:endCxn id="22" idx="0"/>
          </p:cNvCxnSpPr>
          <p:nvPr/>
        </p:nvCxnSpPr>
        <p:spPr>
          <a:xfrm rot="5400000">
            <a:off x="3179349" y="3595991"/>
            <a:ext cx="714529" cy="99138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endCxn id="25" idx="0"/>
          </p:cNvCxnSpPr>
          <p:nvPr/>
        </p:nvCxnSpPr>
        <p:spPr>
          <a:xfrm>
            <a:off x="8144958" y="1632230"/>
            <a:ext cx="2" cy="4918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stCxn id="22" idx="2"/>
            <a:endCxn id="22" idx="2"/>
          </p:cNvCxnSpPr>
          <p:nvPr/>
        </p:nvCxnSpPr>
        <p:spPr>
          <a:xfrm>
            <a:off x="3040923" y="4997586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ounded Rectangle 84"/>
          <p:cNvSpPr/>
          <p:nvPr/>
        </p:nvSpPr>
        <p:spPr>
          <a:xfrm>
            <a:off x="4585018" y="4448946"/>
            <a:ext cx="1293223" cy="43710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 smtClean="0"/>
              <a:t>Phiếu mượn</a:t>
            </a:r>
            <a:endParaRPr lang="en-US" dirty="0"/>
          </a:p>
        </p:txBody>
      </p:sp>
      <p:sp>
        <p:nvSpPr>
          <p:cNvPr id="86" name="Rounded Rectangle 85"/>
          <p:cNvSpPr/>
          <p:nvPr/>
        </p:nvSpPr>
        <p:spPr>
          <a:xfrm>
            <a:off x="1595454" y="3289617"/>
            <a:ext cx="1293223" cy="444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mtClean="0"/>
              <a:t>xóa</a:t>
            </a:r>
            <a:endParaRPr lang="en-US" dirty="0"/>
          </a:p>
        </p:txBody>
      </p:sp>
      <p:sp>
        <p:nvSpPr>
          <p:cNvPr id="87" name="Rounded Rectangle 86"/>
          <p:cNvSpPr/>
          <p:nvPr/>
        </p:nvSpPr>
        <p:spPr>
          <a:xfrm>
            <a:off x="877698" y="4072713"/>
            <a:ext cx="1293223" cy="444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 smtClean="0"/>
              <a:t>Thêm sách</a:t>
            </a:r>
            <a:endParaRPr lang="en-US" dirty="0"/>
          </a:p>
        </p:txBody>
      </p:sp>
      <p:sp>
        <p:nvSpPr>
          <p:cNvPr id="88" name="Rounded Rectangle 87"/>
          <p:cNvSpPr/>
          <p:nvPr/>
        </p:nvSpPr>
        <p:spPr>
          <a:xfrm>
            <a:off x="183133" y="3289617"/>
            <a:ext cx="1246846" cy="444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 smtClean="0"/>
              <a:t>tìm</a:t>
            </a:r>
            <a:endParaRPr lang="en-US" dirty="0"/>
          </a:p>
        </p:txBody>
      </p:sp>
      <p:cxnSp>
        <p:nvCxnSpPr>
          <p:cNvPr id="90" name="Elbow Connector 89"/>
          <p:cNvCxnSpPr>
            <a:stCxn id="21" idx="2"/>
            <a:endCxn id="88" idx="0"/>
          </p:cNvCxnSpPr>
          <p:nvPr/>
        </p:nvCxnSpPr>
        <p:spPr>
          <a:xfrm rot="5400000">
            <a:off x="1812427" y="1414509"/>
            <a:ext cx="869238" cy="288097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Elbow Connector 96"/>
          <p:cNvCxnSpPr>
            <a:stCxn id="21" idx="2"/>
            <a:endCxn id="86" idx="0"/>
          </p:cNvCxnSpPr>
          <p:nvPr/>
        </p:nvCxnSpPr>
        <p:spPr>
          <a:xfrm rot="5400000">
            <a:off x="2530182" y="2132264"/>
            <a:ext cx="869238" cy="144546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Elbow Connector 100"/>
          <p:cNvCxnSpPr>
            <a:stCxn id="23" idx="2"/>
            <a:endCxn id="85" idx="0"/>
          </p:cNvCxnSpPr>
          <p:nvPr/>
        </p:nvCxnSpPr>
        <p:spPr>
          <a:xfrm rot="16200000" flipH="1">
            <a:off x="4274702" y="3492017"/>
            <a:ext cx="714529" cy="119932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ounded Rectangle 30"/>
          <p:cNvSpPr/>
          <p:nvPr/>
        </p:nvSpPr>
        <p:spPr>
          <a:xfrm>
            <a:off x="5003074" y="3289617"/>
            <a:ext cx="1308353" cy="444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mtClean="0"/>
              <a:t>Đk thẻ</a:t>
            </a:r>
            <a:endParaRPr lang="en-US" dirty="0"/>
          </a:p>
        </p:txBody>
      </p:sp>
      <p:cxnSp>
        <p:nvCxnSpPr>
          <p:cNvPr id="43" name="Elbow Connector 42"/>
          <p:cNvCxnSpPr>
            <a:stCxn id="21" idx="2"/>
            <a:endCxn id="87" idx="0"/>
          </p:cNvCxnSpPr>
          <p:nvPr/>
        </p:nvCxnSpPr>
        <p:spPr>
          <a:xfrm rot="5400000">
            <a:off x="1779756" y="2164934"/>
            <a:ext cx="1652334" cy="216322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/>
          <p:cNvCxnSpPr>
            <a:stCxn id="21" idx="2"/>
            <a:endCxn id="23" idx="0"/>
          </p:cNvCxnSpPr>
          <p:nvPr/>
        </p:nvCxnSpPr>
        <p:spPr>
          <a:xfrm rot="16200000" flipH="1">
            <a:off x="3430478" y="2677436"/>
            <a:ext cx="858883" cy="34476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Elbow Connector 48"/>
          <p:cNvCxnSpPr>
            <a:stCxn id="21" idx="2"/>
            <a:endCxn id="31" idx="0"/>
          </p:cNvCxnSpPr>
          <p:nvPr/>
        </p:nvCxnSpPr>
        <p:spPr>
          <a:xfrm rot="16200000" flipH="1">
            <a:off x="4237774" y="1870140"/>
            <a:ext cx="869238" cy="196971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ounded Rectangle 72"/>
          <p:cNvSpPr/>
          <p:nvPr/>
        </p:nvSpPr>
        <p:spPr>
          <a:xfrm>
            <a:off x="3709851" y="5315874"/>
            <a:ext cx="1293223" cy="43710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 smtClean="0"/>
              <a:t>Còn hạn</a:t>
            </a:r>
            <a:endParaRPr lang="en-US" dirty="0"/>
          </a:p>
        </p:txBody>
      </p:sp>
      <p:sp>
        <p:nvSpPr>
          <p:cNvPr id="74" name="Rounded Rectangle 73"/>
          <p:cNvSpPr/>
          <p:nvPr/>
        </p:nvSpPr>
        <p:spPr>
          <a:xfrm>
            <a:off x="5878241" y="5315875"/>
            <a:ext cx="1293223" cy="43710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 smtClean="0"/>
              <a:t>Hết hạn</a:t>
            </a:r>
            <a:endParaRPr lang="en-US" dirty="0"/>
          </a:p>
        </p:txBody>
      </p:sp>
      <p:sp>
        <p:nvSpPr>
          <p:cNvPr id="76" name="Rounded Rectangle 75"/>
          <p:cNvSpPr/>
          <p:nvPr/>
        </p:nvSpPr>
        <p:spPr>
          <a:xfrm>
            <a:off x="7498346" y="3734415"/>
            <a:ext cx="1293223" cy="43710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 smtClean="0"/>
              <a:t>id</a:t>
            </a:r>
            <a:endParaRPr lang="en-US" dirty="0"/>
          </a:p>
        </p:txBody>
      </p:sp>
      <p:cxnSp>
        <p:nvCxnSpPr>
          <p:cNvPr id="63" name="Elbow Connector 62"/>
          <p:cNvCxnSpPr>
            <a:stCxn id="85" idx="2"/>
            <a:endCxn id="73" idx="0"/>
          </p:cNvCxnSpPr>
          <p:nvPr/>
        </p:nvCxnSpPr>
        <p:spPr>
          <a:xfrm rot="5400000">
            <a:off x="4579137" y="4663380"/>
            <a:ext cx="429821" cy="87516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Elbow Connector 64"/>
          <p:cNvCxnSpPr>
            <a:stCxn id="85" idx="2"/>
            <a:endCxn id="74" idx="0"/>
          </p:cNvCxnSpPr>
          <p:nvPr/>
        </p:nvCxnSpPr>
        <p:spPr>
          <a:xfrm rot="16200000" flipH="1">
            <a:off x="5663330" y="4454352"/>
            <a:ext cx="429822" cy="129322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>
            <a:stCxn id="25" idx="2"/>
          </p:cNvCxnSpPr>
          <p:nvPr/>
        </p:nvCxnSpPr>
        <p:spPr>
          <a:xfrm flipH="1">
            <a:off x="8144958" y="2672740"/>
            <a:ext cx="2" cy="10510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3662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Hình ảnh 11">
            <a:extLst>
              <a:ext uri="{FF2B5EF4-FFF2-40B4-BE49-F238E27FC236}">
                <a16:creationId xmlns:a16="http://schemas.microsoft.com/office/drawing/2014/main" id="{78ACD721-3D54-434D-A7CB-8E25B5BCCBC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84043"/>
          </a:xfrm>
          <a:prstGeom prst="rect">
            <a:avLst/>
          </a:prstGeom>
        </p:spPr>
      </p:pic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2D7D4EBD-2439-4486-A3D7-83314721F207}"/>
              </a:ext>
            </a:extLst>
          </p:cNvPr>
          <p:cNvSpPr txBox="1"/>
          <p:nvPr/>
        </p:nvSpPr>
        <p:spPr>
          <a:xfrm>
            <a:off x="470516" y="208914"/>
            <a:ext cx="25148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2">
                    <a:lumMod val="75000"/>
                  </a:schemeClr>
                </a:solidFill>
              </a:rPr>
              <a:t>PHƯƠNG PHÁP</a:t>
            </a:r>
          </a:p>
        </p:txBody>
      </p:sp>
      <p:sp>
        <p:nvSpPr>
          <p:cNvPr id="3" name="Lưu đồ: Trích xuất 2">
            <a:extLst>
              <a:ext uri="{FF2B5EF4-FFF2-40B4-BE49-F238E27FC236}">
                <a16:creationId xmlns:a16="http://schemas.microsoft.com/office/drawing/2014/main" id="{8C98BEE1-498A-4792-A63D-2A58B965CBCB}"/>
              </a:ext>
            </a:extLst>
          </p:cNvPr>
          <p:cNvSpPr/>
          <p:nvPr/>
        </p:nvSpPr>
        <p:spPr>
          <a:xfrm rot="5400000">
            <a:off x="-66578" y="235266"/>
            <a:ext cx="603672" cy="470516"/>
          </a:xfrm>
          <a:prstGeom prst="flowChartExtra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CE5FC0EE-18CC-44D9-B6C2-984BFC31B932}"/>
              </a:ext>
            </a:extLst>
          </p:cNvPr>
          <p:cNvSpPr txBox="1"/>
          <p:nvPr/>
        </p:nvSpPr>
        <p:spPr>
          <a:xfrm>
            <a:off x="897296" y="94130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Hộp Văn bản 7">
            <a:extLst>
              <a:ext uri="{FF2B5EF4-FFF2-40B4-BE49-F238E27FC236}">
                <a16:creationId xmlns:a16="http://schemas.microsoft.com/office/drawing/2014/main" id="{B72A4074-3211-41CC-AC0D-5C010F233C5B}"/>
              </a:ext>
            </a:extLst>
          </p:cNvPr>
          <p:cNvSpPr txBox="1"/>
          <p:nvPr/>
        </p:nvSpPr>
        <p:spPr>
          <a:xfrm>
            <a:off x="1413194" y="732134"/>
            <a:ext cx="16305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Class chart: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36703" y="2116727"/>
            <a:ext cx="891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5027974"/>
              </p:ext>
            </p:extLst>
          </p:nvPr>
        </p:nvGraphicFramePr>
        <p:xfrm>
          <a:off x="2985495" y="2640705"/>
          <a:ext cx="8128000" cy="3749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0">
                  <a:extLst>
                    <a:ext uri="{9D8B030D-6E8A-4147-A177-3AD203B41FA5}">
                      <a16:colId xmlns:a16="http://schemas.microsoft.com/office/drawing/2014/main" val="892295172"/>
                    </a:ext>
                  </a:extLst>
                </a:gridCol>
              </a:tblGrid>
              <a:tr h="329583">
                <a:tc>
                  <a:txBody>
                    <a:bodyPr/>
                    <a:lstStyle/>
                    <a:p>
                      <a:pPr algn="ctr"/>
                      <a:r>
                        <a:rPr lang="vi-VN" dirty="0" smtClean="0">
                          <a:solidFill>
                            <a:schemeClr val="tx1"/>
                          </a:solidFill>
                        </a:rPr>
                        <a:t>menu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0869756"/>
                  </a:ext>
                </a:extLst>
              </a:tr>
              <a:tr h="2747570">
                <a:tc>
                  <a:txBody>
                    <a:bodyPr/>
                    <a:lstStyle/>
                    <a:p>
                      <a:r>
                        <a:rPr lang="en-US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id_Phieu</a:t>
                      </a:r>
                      <a:endParaRPr lang="vi-VN" sz="1600" dirty="0" smtClean="0"/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id_</a:t>
                      </a:r>
                      <a:r>
                        <a:rPr lang="vi-VN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Sach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id_Nguoi</a:t>
                      </a:r>
                      <a:endParaRPr lang="vi-VN" sz="18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vi-VN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id</a:t>
                      </a:r>
                    </a:p>
                    <a:p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string </a:t>
                      </a:r>
                      <a:r>
                        <a:rPr lang="en-US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m_tensach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string </a:t>
                      </a:r>
                      <a:r>
                        <a:rPr lang="en-US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m_tacgia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string </a:t>
                      </a:r>
                      <a:r>
                        <a:rPr lang="en-US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m_tinhtrang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string </a:t>
                      </a:r>
                      <a:r>
                        <a:rPr lang="en-US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m_theloai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r>
                        <a:rPr lang="en-US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m_tongsosach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</a:p>
                    <a:p>
                      <a:r>
                        <a:rPr lang="en-US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m_masach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r>
                        <a:rPr lang="en-US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m_gia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  <a:endParaRPr lang="vi-VN" sz="1800" dirty="0" smtClean="0"/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4829"/>
                  </a:ext>
                </a:extLst>
              </a:tr>
            </a:tbl>
          </a:graphicData>
        </a:graphic>
      </p:graphicFrame>
      <p:sp>
        <p:nvSpPr>
          <p:cNvPr id="27" name="Rectangle 26"/>
          <p:cNvSpPr/>
          <p:nvPr/>
        </p:nvSpPr>
        <p:spPr>
          <a:xfrm>
            <a:off x="9098280" y="641555"/>
            <a:ext cx="1436914" cy="2616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 smtClean="0"/>
              <a:t>Subclass</a:t>
            </a:r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9098281" y="941307"/>
            <a:ext cx="1443446" cy="117541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 flipH="1">
            <a:off x="9104810" y="959944"/>
            <a:ext cx="200868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400" dirty="0" smtClean="0">
                <a:solidFill>
                  <a:schemeClr val="bg1"/>
                </a:solidFill>
              </a:rPr>
              <a:t>+tim</a:t>
            </a:r>
          </a:p>
          <a:p>
            <a:r>
              <a:rPr lang="vi-VN" sz="1400" dirty="0" smtClean="0">
                <a:solidFill>
                  <a:schemeClr val="bg1"/>
                </a:solidFill>
              </a:rPr>
              <a:t>+thêm</a:t>
            </a:r>
          </a:p>
          <a:p>
            <a:r>
              <a:rPr lang="vi-VN" sz="1400" dirty="0" smtClean="0">
                <a:solidFill>
                  <a:schemeClr val="bg1"/>
                </a:solidFill>
              </a:rPr>
              <a:t>+xóa</a:t>
            </a:r>
          </a:p>
          <a:p>
            <a:r>
              <a:rPr lang="vi-VN" sz="1400" dirty="0" smtClean="0">
                <a:solidFill>
                  <a:schemeClr val="bg1"/>
                </a:solidFill>
              </a:rPr>
              <a:t>+xem</a:t>
            </a:r>
          </a:p>
          <a:p>
            <a:r>
              <a:rPr lang="vi-VN" sz="1400" dirty="0" smtClean="0">
                <a:solidFill>
                  <a:schemeClr val="bg1"/>
                </a:solidFill>
              </a:rPr>
              <a:t>+đk phiếu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3461656" y="732134"/>
            <a:ext cx="1632857" cy="138459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3451448" y="674946"/>
            <a:ext cx="196347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400" dirty="0" smtClean="0">
                <a:solidFill>
                  <a:schemeClr val="bg1"/>
                </a:solidFill>
              </a:rPr>
              <a:t>&lt;&lt;interface&gt;&gt;</a:t>
            </a:r>
          </a:p>
          <a:p>
            <a:r>
              <a:rPr lang="vi-VN" sz="1400" dirty="0" smtClean="0">
                <a:solidFill>
                  <a:schemeClr val="bg1"/>
                </a:solidFill>
              </a:rPr>
              <a:t>Interface employye</a:t>
            </a:r>
          </a:p>
          <a:p>
            <a:r>
              <a:rPr lang="vi-VN" sz="1400" dirty="0" smtClean="0">
                <a:solidFill>
                  <a:schemeClr val="bg1"/>
                </a:solidFill>
              </a:rPr>
              <a:t>+quanly()</a:t>
            </a:r>
          </a:p>
          <a:p>
            <a:r>
              <a:rPr lang="vi-VN" sz="1400" dirty="0" smtClean="0">
                <a:solidFill>
                  <a:schemeClr val="bg1"/>
                </a:solidFill>
              </a:rPr>
              <a:t>+nguoimuon()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33" name="Straight Connector 32"/>
          <p:cNvCxnSpPr/>
          <p:nvPr/>
        </p:nvCxnSpPr>
        <p:spPr>
          <a:xfrm flipV="1">
            <a:off x="4278084" y="2293405"/>
            <a:ext cx="5545184" cy="335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30" idx="2"/>
          </p:cNvCxnSpPr>
          <p:nvPr/>
        </p:nvCxnSpPr>
        <p:spPr>
          <a:xfrm flipH="1">
            <a:off x="4278083" y="2116727"/>
            <a:ext cx="2" cy="2710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endCxn id="28" idx="2"/>
          </p:cNvCxnSpPr>
          <p:nvPr/>
        </p:nvCxnSpPr>
        <p:spPr>
          <a:xfrm flipH="1" flipV="1">
            <a:off x="9820004" y="2116726"/>
            <a:ext cx="3264" cy="1846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V="1">
            <a:off x="7049372" y="2301393"/>
            <a:ext cx="0" cy="3574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2360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8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Hình ảnh 7">
            <a:extLst>
              <a:ext uri="{FF2B5EF4-FFF2-40B4-BE49-F238E27FC236}">
                <a16:creationId xmlns:a16="http://schemas.microsoft.com/office/drawing/2014/main" id="{5A21C204-28CD-4529-BD6A-5C7E9AA7185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"/>
            <a:ext cx="12176771" cy="6858000"/>
          </a:xfrm>
          <a:prstGeom prst="rect">
            <a:avLst/>
          </a:prstGeom>
        </p:spPr>
      </p:pic>
      <p:pic>
        <p:nvPicPr>
          <p:cNvPr id="9" name="Hình ảnh 8" descr="Ảnh có chứa văn bản&#10;&#10;Mô tả được tạo tự động">
            <a:extLst>
              <a:ext uri="{FF2B5EF4-FFF2-40B4-BE49-F238E27FC236}">
                <a16:creationId xmlns:a16="http://schemas.microsoft.com/office/drawing/2014/main" id="{637EC6CB-B8D6-4939-AB4D-9897E64B36F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84043"/>
          </a:xfrm>
          <a:prstGeom prst="rect">
            <a:avLst/>
          </a:prstGeom>
        </p:spPr>
      </p:pic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2D7D4EBD-2439-4486-A3D7-83314721F207}"/>
              </a:ext>
            </a:extLst>
          </p:cNvPr>
          <p:cNvSpPr txBox="1"/>
          <p:nvPr/>
        </p:nvSpPr>
        <p:spPr>
          <a:xfrm>
            <a:off x="470516" y="208914"/>
            <a:ext cx="15055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2">
                    <a:lumMod val="75000"/>
                  </a:schemeClr>
                </a:solidFill>
              </a:rPr>
              <a:t>KẾT QUẢ</a:t>
            </a:r>
          </a:p>
        </p:txBody>
      </p:sp>
      <p:sp>
        <p:nvSpPr>
          <p:cNvPr id="3" name="Lưu đồ: Trích xuất 2">
            <a:extLst>
              <a:ext uri="{FF2B5EF4-FFF2-40B4-BE49-F238E27FC236}">
                <a16:creationId xmlns:a16="http://schemas.microsoft.com/office/drawing/2014/main" id="{8C98BEE1-498A-4792-A63D-2A58B965CBCB}"/>
              </a:ext>
            </a:extLst>
          </p:cNvPr>
          <p:cNvSpPr/>
          <p:nvPr/>
        </p:nvSpPr>
        <p:spPr>
          <a:xfrm rot="5400000">
            <a:off x="-66578" y="235266"/>
            <a:ext cx="603672" cy="470516"/>
          </a:xfrm>
          <a:prstGeom prst="flowChartExtra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672046" y="796868"/>
            <a:ext cx="46373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400" dirty="0" smtClean="0">
                <a:solidFill>
                  <a:srgbClr val="FFC000"/>
                </a:solidFill>
              </a:rPr>
              <a:t>BẢNG MENU CHÍNH HIỆN RA </a:t>
            </a:r>
            <a:endParaRPr lang="en-US" sz="2400" dirty="0">
              <a:solidFill>
                <a:srgbClr val="FFC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6643" y="1603019"/>
            <a:ext cx="3197505" cy="1649632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5447211" y="2377440"/>
            <a:ext cx="165898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4" idx="2"/>
          </p:cNvCxnSpPr>
          <p:nvPr/>
        </p:nvCxnSpPr>
        <p:spPr>
          <a:xfrm>
            <a:off x="3835396" y="3252651"/>
            <a:ext cx="18147" cy="16067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5851" y="2106011"/>
            <a:ext cx="1914286" cy="54285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8000" y="4916740"/>
            <a:ext cx="3457143" cy="11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648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Hình ảnh 9">
            <a:extLst>
              <a:ext uri="{FF2B5EF4-FFF2-40B4-BE49-F238E27FC236}">
                <a16:creationId xmlns:a16="http://schemas.microsoft.com/office/drawing/2014/main" id="{AFADD26F-638E-4538-9570-2397E0E5C1A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84043"/>
          </a:xfrm>
          <a:prstGeom prst="rect">
            <a:avLst/>
          </a:prstGeom>
        </p:spPr>
      </p:pic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2D7D4EBD-2439-4486-A3D7-83314721F207}"/>
              </a:ext>
            </a:extLst>
          </p:cNvPr>
          <p:cNvSpPr txBox="1"/>
          <p:nvPr/>
        </p:nvSpPr>
        <p:spPr>
          <a:xfrm>
            <a:off x="470516" y="208914"/>
            <a:ext cx="16930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2">
                    <a:lumMod val="75000"/>
                  </a:schemeClr>
                </a:solidFill>
              </a:rPr>
              <a:t>TỔNG KẾT</a:t>
            </a:r>
          </a:p>
        </p:txBody>
      </p:sp>
      <p:sp>
        <p:nvSpPr>
          <p:cNvPr id="3" name="Lưu đồ: Trích xuất 2">
            <a:extLst>
              <a:ext uri="{FF2B5EF4-FFF2-40B4-BE49-F238E27FC236}">
                <a16:creationId xmlns:a16="http://schemas.microsoft.com/office/drawing/2014/main" id="{8C98BEE1-498A-4792-A63D-2A58B965CBCB}"/>
              </a:ext>
            </a:extLst>
          </p:cNvPr>
          <p:cNvSpPr/>
          <p:nvPr/>
        </p:nvSpPr>
        <p:spPr>
          <a:xfrm rot="5400000">
            <a:off x="-66578" y="235266"/>
            <a:ext cx="603672" cy="470516"/>
          </a:xfrm>
          <a:prstGeom prst="flowChartExtra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E59F5B0F-5456-40FC-9E53-FDE7D49459E8}"/>
              </a:ext>
            </a:extLst>
          </p:cNvPr>
          <p:cNvSpPr txBox="1"/>
          <p:nvPr/>
        </p:nvSpPr>
        <p:spPr>
          <a:xfrm>
            <a:off x="897296" y="893796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HẠN CHẾ:</a:t>
            </a:r>
          </a:p>
        </p:txBody>
      </p:sp>
      <p:sp>
        <p:nvSpPr>
          <p:cNvPr id="6" name="Oval 2">
            <a:extLst>
              <a:ext uri="{FF2B5EF4-FFF2-40B4-BE49-F238E27FC236}">
                <a16:creationId xmlns:a16="http://schemas.microsoft.com/office/drawing/2014/main" id="{E04DACA4-37AB-4FDF-A06B-8D91E85A11B3}"/>
              </a:ext>
            </a:extLst>
          </p:cNvPr>
          <p:cNvSpPr/>
          <p:nvPr/>
        </p:nvSpPr>
        <p:spPr>
          <a:xfrm>
            <a:off x="2210476" y="1078462"/>
            <a:ext cx="2118167" cy="153271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 smtClean="0">
                <a:latin typeface="Arial" panose="020B0604020202020204" pitchFamily="34" charset="0"/>
                <a:cs typeface="Arial" panose="020B0604020202020204" pitchFamily="34" charset="0"/>
              </a:rPr>
              <a:t>Còn nhiều lỗi khi code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Oval 43">
            <a:extLst>
              <a:ext uri="{FF2B5EF4-FFF2-40B4-BE49-F238E27FC236}">
                <a16:creationId xmlns:a16="http://schemas.microsoft.com/office/drawing/2014/main" id="{87B2C100-A644-479C-8396-6D2123C06AE6}"/>
              </a:ext>
            </a:extLst>
          </p:cNvPr>
          <p:cNvSpPr/>
          <p:nvPr/>
        </p:nvSpPr>
        <p:spPr>
          <a:xfrm>
            <a:off x="4948558" y="4998541"/>
            <a:ext cx="2118167" cy="153271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Chưa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thêm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được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nhiều</a:t>
            </a:r>
            <a:endParaRPr lang="vi-VN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vi-VN" dirty="0" smtClean="0">
                <a:latin typeface="Arial" panose="020B0604020202020204" pitchFamily="34" charset="0"/>
                <a:cs typeface="Arial" panose="020B0604020202020204" pitchFamily="34" charset="0"/>
              </a:rPr>
              <a:t>ý tưởng mới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Oval 43">
            <a:extLst>
              <a:ext uri="{FF2B5EF4-FFF2-40B4-BE49-F238E27FC236}">
                <a16:creationId xmlns:a16="http://schemas.microsoft.com/office/drawing/2014/main" id="{79DA4C60-09BB-410A-9BCF-A484AD839FEE}"/>
              </a:ext>
            </a:extLst>
          </p:cNvPr>
          <p:cNvSpPr/>
          <p:nvPr/>
        </p:nvSpPr>
        <p:spPr>
          <a:xfrm>
            <a:off x="7738714" y="1078461"/>
            <a:ext cx="2118167" cy="153271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Chưa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hoàn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thiện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hệ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thống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30" name="Picture 6" descr="Free icon &amp;quot;Close icon&amp;quot;">
            <a:extLst>
              <a:ext uri="{FF2B5EF4-FFF2-40B4-BE49-F238E27FC236}">
                <a16:creationId xmlns:a16="http://schemas.microsoft.com/office/drawing/2014/main" id="{C1D631B1-8C0F-4B77-BBA2-3058539054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1667" y="2401450"/>
            <a:ext cx="1788666" cy="1788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Đường nối Thẳng 10">
            <a:extLst>
              <a:ext uri="{FF2B5EF4-FFF2-40B4-BE49-F238E27FC236}">
                <a16:creationId xmlns:a16="http://schemas.microsoft.com/office/drawing/2014/main" id="{84952145-4755-4C1B-9BEE-1686C6172D87}"/>
              </a:ext>
            </a:extLst>
          </p:cNvPr>
          <p:cNvCxnSpPr>
            <a:stCxn id="6" idx="5"/>
          </p:cNvCxnSpPr>
          <p:nvPr/>
        </p:nvCxnSpPr>
        <p:spPr>
          <a:xfrm>
            <a:off x="4018445" y="2386713"/>
            <a:ext cx="1343668" cy="41863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Đường nối Thẳng 14">
            <a:extLst>
              <a:ext uri="{FF2B5EF4-FFF2-40B4-BE49-F238E27FC236}">
                <a16:creationId xmlns:a16="http://schemas.microsoft.com/office/drawing/2014/main" id="{EEDD5805-D84D-4636-80C1-1B8F09A77F5C}"/>
              </a:ext>
            </a:extLst>
          </p:cNvPr>
          <p:cNvCxnSpPr>
            <a:cxnSpLocks/>
            <a:stCxn id="8" idx="3"/>
          </p:cNvCxnSpPr>
          <p:nvPr/>
        </p:nvCxnSpPr>
        <p:spPr>
          <a:xfrm flipH="1">
            <a:off x="6829889" y="2386712"/>
            <a:ext cx="1219023" cy="34968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Đường nối Thẳng 17">
            <a:extLst>
              <a:ext uri="{FF2B5EF4-FFF2-40B4-BE49-F238E27FC236}">
                <a16:creationId xmlns:a16="http://schemas.microsoft.com/office/drawing/2014/main" id="{FC503B0B-3815-4449-A5EA-ABF54BC8A79B}"/>
              </a:ext>
            </a:extLst>
          </p:cNvPr>
          <p:cNvCxnSpPr>
            <a:cxnSpLocks/>
            <a:stCxn id="7" idx="0"/>
            <a:endCxn id="1030" idx="2"/>
          </p:cNvCxnSpPr>
          <p:nvPr/>
        </p:nvCxnSpPr>
        <p:spPr>
          <a:xfrm flipV="1">
            <a:off x="6007642" y="4190116"/>
            <a:ext cx="88358" cy="80842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7523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7" grpId="0" animBg="1"/>
      <p:bldP spid="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Hộp Văn bản 8">
            <a:extLst>
              <a:ext uri="{FF2B5EF4-FFF2-40B4-BE49-F238E27FC236}">
                <a16:creationId xmlns:a16="http://schemas.microsoft.com/office/drawing/2014/main" id="{B595874D-BB82-4434-B55A-F42F3B2F3D0B}"/>
              </a:ext>
            </a:extLst>
          </p:cNvPr>
          <p:cNvSpPr txBox="1"/>
          <p:nvPr/>
        </p:nvSpPr>
        <p:spPr>
          <a:xfrm>
            <a:off x="470516" y="208914"/>
            <a:ext cx="16930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2">
                    <a:lumMod val="75000"/>
                  </a:schemeClr>
                </a:solidFill>
              </a:rPr>
              <a:t>TỔNG KẾT</a:t>
            </a:r>
          </a:p>
        </p:txBody>
      </p:sp>
      <p:sp>
        <p:nvSpPr>
          <p:cNvPr id="10" name="Lưu đồ: Trích xuất 9">
            <a:extLst>
              <a:ext uri="{FF2B5EF4-FFF2-40B4-BE49-F238E27FC236}">
                <a16:creationId xmlns:a16="http://schemas.microsoft.com/office/drawing/2014/main" id="{0B7D3BA5-32B3-4D46-A3D9-4234B4EA9347}"/>
              </a:ext>
            </a:extLst>
          </p:cNvPr>
          <p:cNvSpPr/>
          <p:nvPr/>
        </p:nvSpPr>
        <p:spPr>
          <a:xfrm rot="5400000">
            <a:off x="-66578" y="235266"/>
            <a:ext cx="603672" cy="470516"/>
          </a:xfrm>
          <a:prstGeom prst="flowChartExtra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Hộp Văn bản 11">
            <a:extLst>
              <a:ext uri="{FF2B5EF4-FFF2-40B4-BE49-F238E27FC236}">
                <a16:creationId xmlns:a16="http://schemas.microsoft.com/office/drawing/2014/main" id="{39C396CA-F016-4EAA-A05D-D4849ED47CCB}"/>
              </a:ext>
            </a:extLst>
          </p:cNvPr>
          <p:cNvSpPr txBox="1"/>
          <p:nvPr/>
        </p:nvSpPr>
        <p:spPr>
          <a:xfrm>
            <a:off x="897296" y="893796"/>
            <a:ext cx="2675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HƯỚNG PHÁT TRIỂN: </a:t>
            </a:r>
          </a:p>
        </p:txBody>
      </p:sp>
      <p:pic>
        <p:nvPicPr>
          <p:cNvPr id="14" name="Picture 16" descr="Icon&#10;&#10;Description automatically generated">
            <a:extLst>
              <a:ext uri="{FF2B5EF4-FFF2-40B4-BE49-F238E27FC236}">
                <a16:creationId xmlns:a16="http://schemas.microsoft.com/office/drawing/2014/main" id="{A2A0D62F-EA6B-4DDC-BC50-95907FEDF14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3301" y="2666301"/>
            <a:ext cx="1525398" cy="1525398"/>
          </a:xfrm>
          <a:prstGeom prst="rect">
            <a:avLst/>
          </a:prstGeom>
        </p:spPr>
      </p:pic>
      <p:sp>
        <p:nvSpPr>
          <p:cNvPr id="15" name="Rectangle: Rounded Corners 19">
            <a:extLst>
              <a:ext uri="{FF2B5EF4-FFF2-40B4-BE49-F238E27FC236}">
                <a16:creationId xmlns:a16="http://schemas.microsoft.com/office/drawing/2014/main" id="{B9BE75E4-4F14-4936-8FC5-B559FE35F944}"/>
              </a:ext>
            </a:extLst>
          </p:cNvPr>
          <p:cNvSpPr/>
          <p:nvPr/>
        </p:nvSpPr>
        <p:spPr>
          <a:xfrm>
            <a:off x="5363667" y="661083"/>
            <a:ext cx="1740246" cy="120409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Hoàn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thiện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sửa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lỗi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còn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diễn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ra.</a:t>
            </a:r>
          </a:p>
        </p:txBody>
      </p:sp>
      <p:sp>
        <p:nvSpPr>
          <p:cNvPr id="16" name="Rectangle: Rounded Corners 20">
            <a:extLst>
              <a:ext uri="{FF2B5EF4-FFF2-40B4-BE49-F238E27FC236}">
                <a16:creationId xmlns:a16="http://schemas.microsoft.com/office/drawing/2014/main" id="{F50E32EE-169D-4590-B488-EF5B52DEC655}"/>
              </a:ext>
            </a:extLst>
          </p:cNvPr>
          <p:cNvSpPr/>
          <p:nvPr/>
        </p:nvSpPr>
        <p:spPr>
          <a:xfrm>
            <a:off x="8494591" y="3879781"/>
            <a:ext cx="1809382" cy="1199047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Tối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ưu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code</a:t>
            </a:r>
          </a:p>
        </p:txBody>
      </p:sp>
      <p:sp>
        <p:nvSpPr>
          <p:cNvPr id="17" name="Rectangle: Rounded Corners 20">
            <a:extLst>
              <a:ext uri="{FF2B5EF4-FFF2-40B4-BE49-F238E27FC236}">
                <a16:creationId xmlns:a16="http://schemas.microsoft.com/office/drawing/2014/main" id="{7A7D0873-4D9B-462E-B561-BF49F45F7F26}"/>
              </a:ext>
            </a:extLst>
          </p:cNvPr>
          <p:cNvSpPr/>
          <p:nvPr/>
        </p:nvSpPr>
        <p:spPr>
          <a:xfrm>
            <a:off x="1763646" y="3879781"/>
            <a:ext cx="1809382" cy="1199047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Thêm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ý tưởng và menu mới</a:t>
            </a:r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" name="Hình ảnh 18">
            <a:extLst>
              <a:ext uri="{FF2B5EF4-FFF2-40B4-BE49-F238E27FC236}">
                <a16:creationId xmlns:a16="http://schemas.microsoft.com/office/drawing/2014/main" id="{1F691940-7303-4350-8A19-8023F1CA9D6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26043"/>
            <a:ext cx="12192000" cy="6884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844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5" grpId="0" animBg="1"/>
      <p:bldP spid="16" grpId="0" animBg="1"/>
      <p:bldP spid="1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Hình ảnh 7" descr="Ảnh có chứa văn bản&#10;&#10;Mô tả được tạo tự động">
            <a:extLst>
              <a:ext uri="{FF2B5EF4-FFF2-40B4-BE49-F238E27FC236}">
                <a16:creationId xmlns:a16="http://schemas.microsoft.com/office/drawing/2014/main" id="{96D70591-48D1-4700-BF8B-47EB24CD7A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143000"/>
            <a:ext cx="12192000" cy="9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609165"/>
      </p:ext>
    </p:extLst>
  </p:cSld>
  <p:clrMapOvr>
    <a:masterClrMapping/>
  </p:clrMapOvr>
  <p:transition spd="slow" advClick="0">
    <p:cover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6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ộp Văn bản 7">
            <a:extLst>
              <a:ext uri="{FF2B5EF4-FFF2-40B4-BE49-F238E27FC236}">
                <a16:creationId xmlns:a16="http://schemas.microsoft.com/office/drawing/2014/main" id="{B3F0125B-90A2-4CAB-99A2-92A766EC8A42}"/>
              </a:ext>
            </a:extLst>
          </p:cNvPr>
          <p:cNvSpPr txBox="1"/>
          <p:nvPr/>
        </p:nvSpPr>
        <p:spPr>
          <a:xfrm>
            <a:off x="2185791" y="270497"/>
            <a:ext cx="759318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vi-VN" sz="3200" b="1" dirty="0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HỌC VIỆN CÔNG NGHỆ BKACAD</a:t>
            </a:r>
            <a:endParaRPr lang="en-US" sz="3200" b="1" dirty="0">
              <a:solidFill>
                <a:srgbClr val="FF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" name="Hộp Văn bản 13">
            <a:extLst>
              <a:ext uri="{FF2B5EF4-FFF2-40B4-BE49-F238E27FC236}">
                <a16:creationId xmlns:a16="http://schemas.microsoft.com/office/drawing/2014/main" id="{C70BF203-AB50-4A36-A7C1-B347672174B2}"/>
              </a:ext>
            </a:extLst>
          </p:cNvPr>
          <p:cNvSpPr txBox="1"/>
          <p:nvPr/>
        </p:nvSpPr>
        <p:spPr>
          <a:xfrm>
            <a:off x="4736488" y="6293584"/>
            <a:ext cx="28087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Nội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ngày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21</a:t>
            </a:r>
            <a:r>
              <a:rPr lang="en-US" sz="1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tháng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12 </a:t>
            </a:r>
            <a:r>
              <a:rPr lang="en-US" sz="14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năm</a:t>
            </a:r>
            <a:r>
              <a:rPr lang="en-US" sz="1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2021</a:t>
            </a:r>
          </a:p>
        </p:txBody>
      </p:sp>
      <p:sp>
        <p:nvSpPr>
          <p:cNvPr id="7" name="!!NOIDUNG">
            <a:extLst>
              <a:ext uri="{FF2B5EF4-FFF2-40B4-BE49-F238E27FC236}">
                <a16:creationId xmlns:a16="http://schemas.microsoft.com/office/drawing/2014/main" id="{7CE5CD23-2835-4F4D-BDA2-40E7F141017E}"/>
              </a:ext>
            </a:extLst>
          </p:cNvPr>
          <p:cNvSpPr txBox="1"/>
          <p:nvPr/>
        </p:nvSpPr>
        <p:spPr>
          <a:xfrm>
            <a:off x="219673" y="2426116"/>
            <a:ext cx="11525421" cy="1058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73685" indent="-273685" algn="ctr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200" b="1" dirty="0">
                <a:solidFill>
                  <a:srgbClr val="00B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ĐỀ TÀI: </a:t>
            </a:r>
            <a:r>
              <a:rPr lang="en-US" sz="2200" b="1" dirty="0">
                <a:solidFill>
                  <a:srgbClr val="00B05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NGHIÊN CỨU VÀ LẬP TRÌNH PHẦN </a:t>
            </a:r>
            <a:r>
              <a:rPr lang="en-US" sz="2200" b="1" dirty="0" smtClean="0">
                <a:solidFill>
                  <a:srgbClr val="00B05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MỀM</a:t>
            </a:r>
            <a:r>
              <a:rPr lang="vi-VN" sz="2200" b="1" dirty="0" smtClean="0">
                <a:solidFill>
                  <a:srgbClr val="00B05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  <a:p>
            <a:pPr marL="273685" indent="-273685" algn="ctr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vi-VN" sz="2200" b="1" dirty="0" smtClean="0">
                <a:solidFill>
                  <a:srgbClr val="00B05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QUẢN LÝ </a:t>
            </a:r>
            <a:r>
              <a:rPr lang="vi-VN" sz="2200" b="1" dirty="0" smtClean="0">
                <a:solidFill>
                  <a:srgbClr val="00B05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THƯ VIỆN</a:t>
            </a:r>
            <a:endParaRPr lang="en-US" sz="2200" dirty="0">
              <a:solidFill>
                <a:srgbClr val="00B050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Khung 1">
            <a:extLst>
              <a:ext uri="{FF2B5EF4-FFF2-40B4-BE49-F238E27FC236}">
                <a16:creationId xmlns:a16="http://schemas.microsoft.com/office/drawing/2014/main" id="{0CFCA61C-541A-4E2D-8D4A-884B312033C3}"/>
              </a:ext>
            </a:extLst>
          </p:cNvPr>
          <p:cNvSpPr/>
          <p:nvPr/>
        </p:nvSpPr>
        <p:spPr>
          <a:xfrm>
            <a:off x="-7" y="0"/>
            <a:ext cx="12192000" cy="6858000"/>
          </a:xfrm>
          <a:prstGeom prst="frame">
            <a:avLst>
              <a:gd name="adj1" fmla="val 188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Tam giác Vuông 2">
            <a:extLst>
              <a:ext uri="{FF2B5EF4-FFF2-40B4-BE49-F238E27FC236}">
                <a16:creationId xmlns:a16="http://schemas.microsoft.com/office/drawing/2014/main" id="{2057FF76-74F2-42BD-9886-D7E685AD81DA}"/>
              </a:ext>
            </a:extLst>
          </p:cNvPr>
          <p:cNvSpPr/>
          <p:nvPr/>
        </p:nvSpPr>
        <p:spPr>
          <a:xfrm rot="10800000">
            <a:off x="8605520" y="20415"/>
            <a:ext cx="3586480" cy="711746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33" y="172461"/>
            <a:ext cx="2308299" cy="714023"/>
          </a:xfrm>
          <a:prstGeom prst="rect">
            <a:avLst/>
          </a:prstGeom>
        </p:spPr>
      </p:pic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7960560"/>
              </p:ext>
            </p:extLst>
          </p:nvPr>
        </p:nvGraphicFramePr>
        <p:xfrm>
          <a:off x="2436532" y="3986001"/>
          <a:ext cx="6799775" cy="1510868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3111037">
                  <a:extLst>
                    <a:ext uri="{9D8B030D-6E8A-4147-A177-3AD203B41FA5}">
                      <a16:colId xmlns:a16="http://schemas.microsoft.com/office/drawing/2014/main" val="2427868739"/>
                    </a:ext>
                  </a:extLst>
                </a:gridCol>
                <a:gridCol w="448057">
                  <a:extLst>
                    <a:ext uri="{9D8B030D-6E8A-4147-A177-3AD203B41FA5}">
                      <a16:colId xmlns:a16="http://schemas.microsoft.com/office/drawing/2014/main" val="1672962262"/>
                    </a:ext>
                  </a:extLst>
                </a:gridCol>
                <a:gridCol w="3240681">
                  <a:extLst>
                    <a:ext uri="{9D8B030D-6E8A-4147-A177-3AD203B41FA5}">
                      <a16:colId xmlns:a16="http://schemas.microsoft.com/office/drawing/2014/main" val="2929337471"/>
                    </a:ext>
                  </a:extLst>
                </a:gridCol>
              </a:tblGrid>
              <a:tr h="377717">
                <a:tc>
                  <a:txBody>
                    <a:bodyPr/>
                    <a:lstStyle/>
                    <a:p>
                      <a:r>
                        <a:rPr lang="vi-VN" dirty="0" smtClean="0"/>
                        <a:t>Sinh viên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dirty="0" smtClean="0"/>
                        <a:t>: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dirty="0" smtClean="0"/>
                        <a:t>Phạm Văn Hoàng An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9018028"/>
                  </a:ext>
                </a:extLst>
              </a:tr>
              <a:tr h="377717">
                <a:tc>
                  <a:txBody>
                    <a:bodyPr/>
                    <a:lstStyle/>
                    <a:p>
                      <a:r>
                        <a:rPr lang="vi-VN" dirty="0" smtClean="0"/>
                        <a:t>Mã sinh viên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dirty="0" smtClean="0"/>
                        <a:t>: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BKC13480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4041863"/>
                  </a:ext>
                </a:extLst>
              </a:tr>
              <a:tr h="377717">
                <a:tc>
                  <a:txBody>
                    <a:bodyPr/>
                    <a:lstStyle/>
                    <a:p>
                      <a:r>
                        <a:rPr lang="vi-VN" dirty="0" smtClean="0"/>
                        <a:t>Lớp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dirty="0" smtClean="0"/>
                        <a:t>: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dirty="0" smtClean="0"/>
                        <a:t>D05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934168"/>
                  </a:ext>
                </a:extLst>
              </a:tr>
              <a:tr h="377717">
                <a:tc>
                  <a:txBody>
                    <a:bodyPr/>
                    <a:lstStyle/>
                    <a:p>
                      <a:r>
                        <a:rPr lang="vi-VN" dirty="0" smtClean="0"/>
                        <a:t>Khóa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dirty="0" smtClean="0"/>
                        <a:t>: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dirty="0" smtClean="0"/>
                        <a:t>K13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5275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5201034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2D7D4EBD-2439-4486-A3D7-83314721F207}"/>
              </a:ext>
            </a:extLst>
          </p:cNvPr>
          <p:cNvSpPr txBox="1"/>
          <p:nvPr/>
        </p:nvSpPr>
        <p:spPr>
          <a:xfrm>
            <a:off x="470516" y="208914"/>
            <a:ext cx="15119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2">
                    <a:lumMod val="75000"/>
                  </a:schemeClr>
                </a:solidFill>
              </a:rPr>
              <a:t>MỞ ĐẦU</a:t>
            </a:r>
          </a:p>
        </p:txBody>
      </p:sp>
      <p:sp>
        <p:nvSpPr>
          <p:cNvPr id="3" name="Lưu đồ: Trích xuất 2">
            <a:extLst>
              <a:ext uri="{FF2B5EF4-FFF2-40B4-BE49-F238E27FC236}">
                <a16:creationId xmlns:a16="http://schemas.microsoft.com/office/drawing/2014/main" id="{8C98BEE1-498A-4792-A63D-2A58B965CBCB}"/>
              </a:ext>
            </a:extLst>
          </p:cNvPr>
          <p:cNvSpPr/>
          <p:nvPr/>
        </p:nvSpPr>
        <p:spPr>
          <a:xfrm rot="5400000">
            <a:off x="-66578" y="235266"/>
            <a:ext cx="603672" cy="470516"/>
          </a:xfrm>
          <a:prstGeom prst="flowChartExtra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5669" y="1528354"/>
            <a:ext cx="5342708" cy="364045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515" y="1528354"/>
            <a:ext cx="4911381" cy="3640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879866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" y="0"/>
            <a:ext cx="12250615" cy="682534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-91440" y="118833"/>
            <a:ext cx="6557554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vi-VN" sz="4400" b="1" i="1" dirty="0" smtClean="0">
                <a:solidFill>
                  <a:srgbClr val="FF0000"/>
                </a:solidFill>
              </a:rPr>
              <a:t>QUẢN LÝ </a:t>
            </a:r>
            <a:r>
              <a:rPr lang="vi-VN" sz="4400" b="1" i="1" dirty="0" smtClean="0">
                <a:solidFill>
                  <a:srgbClr val="FF0000"/>
                </a:solidFill>
              </a:rPr>
              <a:t>THƯ VIỆN</a:t>
            </a:r>
            <a:endParaRPr lang="en-US" sz="4400" b="1" i="1" dirty="0">
              <a:solidFill>
                <a:srgbClr val="FF0000"/>
              </a:solidFill>
              <a:latin typeface=".VnArialH" panose="020B7200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3616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0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57" hidden="1">
            <a:extLst>
              <a:ext uri="{FF2B5EF4-FFF2-40B4-BE49-F238E27FC236}">
                <a16:creationId xmlns:a16="http://schemas.microsoft.com/office/drawing/2014/main" id="{E7569FF0-D9C7-43F8-A4A5-2B8D5554D5F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pattFill prst="smGrid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3" name="Rectangle 30" hidden="1">
            <a:extLst>
              <a:ext uri="{FF2B5EF4-FFF2-40B4-BE49-F238E27FC236}">
                <a16:creationId xmlns:a16="http://schemas.microsoft.com/office/drawing/2014/main" id="{BC3AA6AA-727D-43EF-BBD3-59E4BE12216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BDC6CB">
                  <a:alpha val="77000"/>
                </a:srgbClr>
              </a:gs>
              <a:gs pos="100000">
                <a:srgbClr val="EEEFF1">
                  <a:alpha val="77000"/>
                </a:srgb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64" name="Group 109">
            <a:extLst>
              <a:ext uri="{FF2B5EF4-FFF2-40B4-BE49-F238E27FC236}">
                <a16:creationId xmlns:a16="http://schemas.microsoft.com/office/drawing/2014/main" id="{4CA65683-A0BD-4B82-A19B-2BE0C7C4A485}"/>
              </a:ext>
            </a:extLst>
          </p:cNvPr>
          <p:cNvGrpSpPr/>
          <p:nvPr/>
        </p:nvGrpSpPr>
        <p:grpSpPr>
          <a:xfrm>
            <a:off x="998554" y="794467"/>
            <a:ext cx="10194893" cy="5376300"/>
            <a:chOff x="1478383" y="794467"/>
            <a:chExt cx="10194893" cy="5376300"/>
          </a:xfrm>
        </p:grpSpPr>
        <p:sp>
          <p:nvSpPr>
            <p:cNvPr id="65" name="Oval 55">
              <a:extLst>
                <a:ext uri="{FF2B5EF4-FFF2-40B4-BE49-F238E27FC236}">
                  <a16:creationId xmlns:a16="http://schemas.microsoft.com/office/drawing/2014/main" id="{AC5C1FBD-303E-424E-BF2F-8561695B9FF8}"/>
                </a:ext>
              </a:extLst>
            </p:cNvPr>
            <p:cNvSpPr/>
            <p:nvPr/>
          </p:nvSpPr>
          <p:spPr>
            <a:xfrm>
              <a:off x="1478383" y="1277371"/>
              <a:ext cx="4446163" cy="4446163"/>
            </a:xfrm>
            <a:prstGeom prst="ellipse">
              <a:avLst/>
            </a:prstGeom>
            <a:pattFill prst="smGrid">
              <a:fgClr>
                <a:schemeClr val="bg1">
                  <a:lumMod val="95000"/>
                </a:schemeClr>
              </a:fgClr>
              <a:bgClr>
                <a:srgbClr val="DDE1E2"/>
              </a:bgClr>
            </a:pattFill>
            <a:ln>
              <a:noFill/>
            </a:ln>
            <a:effectLst>
              <a:innerShdw blurRad="952500">
                <a:schemeClr val="tx1">
                  <a:lumMod val="50000"/>
                  <a:lumOff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6" name="Oval 53">
              <a:extLst>
                <a:ext uri="{FF2B5EF4-FFF2-40B4-BE49-F238E27FC236}">
                  <a16:creationId xmlns:a16="http://schemas.microsoft.com/office/drawing/2014/main" id="{B148B1A6-045F-453E-BA53-7F1675279B71}"/>
                </a:ext>
              </a:extLst>
            </p:cNvPr>
            <p:cNvSpPr/>
            <p:nvPr/>
          </p:nvSpPr>
          <p:spPr>
            <a:xfrm>
              <a:off x="1850758" y="1649746"/>
              <a:ext cx="3701413" cy="3701413"/>
            </a:xfrm>
            <a:prstGeom prst="ellipse">
              <a:avLst/>
            </a:prstGeom>
            <a:gradFill flip="none" rotWithShape="1">
              <a:gsLst>
                <a:gs pos="0">
                  <a:srgbClr val="DDE1E2"/>
                </a:gs>
                <a:gs pos="100000">
                  <a:srgbClr val="FFFFFF"/>
                </a:gs>
              </a:gsLst>
              <a:lin ang="16200000" scaled="1"/>
              <a:tileRect/>
            </a:gradFill>
            <a:ln w="558800">
              <a:noFill/>
            </a:ln>
            <a:effectLst>
              <a:outerShdw blurRad="508000" dist="76200" dir="2700000" sx="102000" sy="102000" algn="tl" rotWithShape="0">
                <a:schemeClr val="tx1">
                  <a:lumMod val="65000"/>
                  <a:lumOff val="35000"/>
                  <a:alpha val="40000"/>
                </a:schemeClr>
              </a:outerShdw>
            </a:effectLst>
            <a:scene3d>
              <a:camera prst="orthographicFront"/>
              <a:lightRig rig="threePt" dir="t"/>
            </a:scene3d>
            <a:sp3d extrusionH="152400" prstMaterial="matte">
              <a:bevelT w="101600" h="12700" prst="softRound"/>
              <a:contourClr>
                <a:schemeClr val="bg1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7" name="Rectangle: Rounded Corners 19">
              <a:extLst>
                <a:ext uri="{FF2B5EF4-FFF2-40B4-BE49-F238E27FC236}">
                  <a16:creationId xmlns:a16="http://schemas.microsoft.com/office/drawing/2014/main" id="{8BC2040A-AAF4-4EEF-B6FB-6A1D5C61970B}"/>
                </a:ext>
              </a:extLst>
            </p:cNvPr>
            <p:cNvSpPr/>
            <p:nvPr/>
          </p:nvSpPr>
          <p:spPr>
            <a:xfrm>
              <a:off x="7062594" y="1036078"/>
              <a:ext cx="3691885" cy="803545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FCB117"/>
                </a:gs>
                <a:gs pos="100000">
                  <a:srgbClr val="FFDB3F"/>
                </a:gs>
              </a:gsLst>
              <a:lin ang="13500000" scaled="1"/>
              <a:tileRect/>
            </a:gradFill>
            <a:ln>
              <a:noFill/>
            </a:ln>
            <a:effectLst>
              <a:innerShdw blurRad="254000" dist="381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8" name="Rectangle: Rounded Corners 20">
              <a:extLst>
                <a:ext uri="{FF2B5EF4-FFF2-40B4-BE49-F238E27FC236}">
                  <a16:creationId xmlns:a16="http://schemas.microsoft.com/office/drawing/2014/main" id="{F270AA0E-E0F3-4E40-903E-1BB9CE51FE0C}"/>
                </a:ext>
              </a:extLst>
            </p:cNvPr>
            <p:cNvSpPr/>
            <p:nvPr/>
          </p:nvSpPr>
          <p:spPr>
            <a:xfrm>
              <a:off x="7601616" y="2058461"/>
              <a:ext cx="3691885" cy="803545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F05222"/>
                </a:gs>
                <a:gs pos="100000">
                  <a:srgbClr val="FBA31A"/>
                </a:gs>
              </a:gsLst>
              <a:lin ang="13500000" scaled="1"/>
              <a:tileRect/>
            </a:gradFill>
            <a:ln>
              <a:noFill/>
            </a:ln>
            <a:effectLst>
              <a:innerShdw blurRad="254000" dist="381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9" name="Rectangle: Rounded Corners 21">
              <a:extLst>
                <a:ext uri="{FF2B5EF4-FFF2-40B4-BE49-F238E27FC236}">
                  <a16:creationId xmlns:a16="http://schemas.microsoft.com/office/drawing/2014/main" id="{E9019F42-C066-40F6-8D52-C6FE8C803287}"/>
                </a:ext>
              </a:extLst>
            </p:cNvPr>
            <p:cNvSpPr/>
            <p:nvPr/>
          </p:nvSpPr>
          <p:spPr>
            <a:xfrm>
              <a:off x="7981391" y="3080845"/>
              <a:ext cx="3691885" cy="803545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A6228F"/>
                </a:gs>
                <a:gs pos="100000">
                  <a:srgbClr val="D3509D"/>
                </a:gs>
              </a:gsLst>
              <a:lin ang="13500000" scaled="1"/>
              <a:tileRect/>
            </a:gradFill>
            <a:ln>
              <a:noFill/>
            </a:ln>
            <a:effectLst>
              <a:innerShdw blurRad="254000" dist="381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0" name="Rectangle: Rounded Corners 22">
              <a:extLst>
                <a:ext uri="{FF2B5EF4-FFF2-40B4-BE49-F238E27FC236}">
                  <a16:creationId xmlns:a16="http://schemas.microsoft.com/office/drawing/2014/main" id="{E2F60BA9-806F-4043-A02F-B18CE767E2FC}"/>
                </a:ext>
              </a:extLst>
            </p:cNvPr>
            <p:cNvSpPr/>
            <p:nvPr/>
          </p:nvSpPr>
          <p:spPr>
            <a:xfrm>
              <a:off x="7601615" y="4103228"/>
              <a:ext cx="3691885" cy="803545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473E8F"/>
                </a:gs>
                <a:gs pos="100000">
                  <a:srgbClr val="6957A1"/>
                </a:gs>
              </a:gsLst>
              <a:lin ang="13500000" scaled="1"/>
              <a:tileRect/>
            </a:gradFill>
            <a:ln>
              <a:noFill/>
            </a:ln>
            <a:effectLst>
              <a:innerShdw blurRad="254000" dist="381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1" name="Rectangle: Rounded Corners 23">
              <a:extLst>
                <a:ext uri="{FF2B5EF4-FFF2-40B4-BE49-F238E27FC236}">
                  <a16:creationId xmlns:a16="http://schemas.microsoft.com/office/drawing/2014/main" id="{153175E1-E74A-4E6B-8B45-A431E488942D}"/>
                </a:ext>
              </a:extLst>
            </p:cNvPr>
            <p:cNvSpPr/>
            <p:nvPr/>
          </p:nvSpPr>
          <p:spPr>
            <a:xfrm>
              <a:off x="7062594" y="5125612"/>
              <a:ext cx="3691885" cy="803545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00AAA9"/>
                </a:gs>
                <a:gs pos="100000">
                  <a:srgbClr val="00AED0"/>
                </a:gs>
              </a:gsLst>
              <a:lin ang="13500000" scaled="1"/>
              <a:tileRect/>
            </a:gradFill>
            <a:ln>
              <a:noFill/>
            </a:ln>
            <a:effectLst>
              <a:innerShdw blurRad="254000" dist="381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2" name="Freeform: Shape 32">
              <a:extLst>
                <a:ext uri="{FF2B5EF4-FFF2-40B4-BE49-F238E27FC236}">
                  <a16:creationId xmlns:a16="http://schemas.microsoft.com/office/drawing/2014/main" id="{575083D6-49AC-464B-BDC2-AE09F2150ACD}"/>
                </a:ext>
              </a:extLst>
            </p:cNvPr>
            <p:cNvSpPr/>
            <p:nvPr/>
          </p:nvSpPr>
          <p:spPr>
            <a:xfrm>
              <a:off x="3885125" y="794467"/>
              <a:ext cx="2688152" cy="5376300"/>
            </a:xfrm>
            <a:custGeom>
              <a:avLst/>
              <a:gdLst>
                <a:gd name="connsiteX0" fmla="*/ 0 w 2688152"/>
                <a:gd name="connsiteY0" fmla="*/ 0 h 5376300"/>
                <a:gd name="connsiteX1" fmla="*/ 2 w 2688152"/>
                <a:gd name="connsiteY1" fmla="*/ 0 h 5376300"/>
                <a:gd name="connsiteX2" fmla="*/ 2688152 w 2688152"/>
                <a:gd name="connsiteY2" fmla="*/ 2688150 h 5376300"/>
                <a:gd name="connsiteX3" fmla="*/ 2 w 2688152"/>
                <a:gd name="connsiteY3" fmla="*/ 5376300 h 5376300"/>
                <a:gd name="connsiteX4" fmla="*/ 0 w 2688152"/>
                <a:gd name="connsiteY4" fmla="*/ 5376300 h 5376300"/>
                <a:gd name="connsiteX5" fmla="*/ 0 w 2688152"/>
                <a:gd name="connsiteY5" fmla="*/ 5268071 h 5376300"/>
                <a:gd name="connsiteX6" fmla="*/ 186213 w 2688152"/>
                <a:gd name="connsiteY6" fmla="*/ 5258902 h 5376300"/>
                <a:gd name="connsiteX7" fmla="*/ 2565270 w 2688152"/>
                <a:gd name="connsiteY7" fmla="*/ 2688151 h 5376300"/>
                <a:gd name="connsiteX8" fmla="*/ 186213 w 2688152"/>
                <a:gd name="connsiteY8" fmla="*/ 117401 h 5376300"/>
                <a:gd name="connsiteX9" fmla="*/ 0 w 2688152"/>
                <a:gd name="connsiteY9" fmla="*/ 108231 h 5376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88152" h="5376300">
                  <a:moveTo>
                    <a:pt x="0" y="0"/>
                  </a:moveTo>
                  <a:lnTo>
                    <a:pt x="2" y="0"/>
                  </a:lnTo>
                  <a:cubicBezTo>
                    <a:pt x="1484626" y="0"/>
                    <a:pt x="2688152" y="1203526"/>
                    <a:pt x="2688152" y="2688150"/>
                  </a:cubicBezTo>
                  <a:cubicBezTo>
                    <a:pt x="2688152" y="4172775"/>
                    <a:pt x="1484626" y="5376300"/>
                    <a:pt x="2" y="5376300"/>
                  </a:cubicBezTo>
                  <a:lnTo>
                    <a:pt x="0" y="5376300"/>
                  </a:lnTo>
                  <a:lnTo>
                    <a:pt x="0" y="5268071"/>
                  </a:lnTo>
                  <a:lnTo>
                    <a:pt x="186213" y="5258902"/>
                  </a:lnTo>
                  <a:cubicBezTo>
                    <a:pt x="1522494" y="5126571"/>
                    <a:pt x="2565270" y="4026109"/>
                    <a:pt x="2565270" y="2688151"/>
                  </a:cubicBezTo>
                  <a:cubicBezTo>
                    <a:pt x="2565270" y="1350193"/>
                    <a:pt x="1522494" y="249732"/>
                    <a:pt x="186213" y="117401"/>
                  </a:cubicBezTo>
                  <a:lnTo>
                    <a:pt x="0" y="108231"/>
                  </a:lnTo>
                  <a:close/>
                </a:path>
              </a:pathLst>
            </a:custGeom>
            <a:gradFill flip="none" rotWithShape="1">
              <a:gsLst>
                <a:gs pos="75000">
                  <a:srgbClr val="60509C"/>
                </a:gs>
                <a:gs pos="50000">
                  <a:srgbClr val="C74399"/>
                </a:gs>
                <a:gs pos="25000">
                  <a:srgbClr val="F4941D"/>
                </a:gs>
                <a:gs pos="0">
                  <a:srgbClr val="FFD63A"/>
                </a:gs>
                <a:gs pos="100000">
                  <a:srgbClr val="00ACBE"/>
                </a:gs>
              </a:gsLst>
              <a:lin ang="5400000" scaled="1"/>
              <a:tileRect/>
            </a:gradFill>
            <a:ln w="82550">
              <a:solidFill>
                <a:schemeClr val="bg1">
                  <a:lumMod val="95000"/>
                </a:schemeClr>
              </a:solidFill>
            </a:ln>
            <a:effectLst>
              <a:glow rad="76200">
                <a:schemeClr val="accent5">
                  <a:satMod val="175000"/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tx1"/>
                </a:solidFill>
              </a:endParaRPr>
            </a:p>
          </p:txBody>
        </p:sp>
        <p:sp>
          <p:nvSpPr>
            <p:cNvPr id="73" name="Oval 33">
              <a:extLst>
                <a:ext uri="{FF2B5EF4-FFF2-40B4-BE49-F238E27FC236}">
                  <a16:creationId xmlns:a16="http://schemas.microsoft.com/office/drawing/2014/main" id="{4E39E88F-AC39-4BD5-8BAD-BF9EA6308EA6}"/>
                </a:ext>
              </a:extLst>
            </p:cNvPr>
            <p:cNvSpPr/>
            <p:nvPr/>
          </p:nvSpPr>
          <p:spPr>
            <a:xfrm>
              <a:off x="5310723" y="1261625"/>
              <a:ext cx="352449" cy="352449"/>
            </a:xfrm>
            <a:prstGeom prst="ellipse">
              <a:avLst/>
            </a:prstGeom>
            <a:solidFill>
              <a:srgbClr val="FFD539"/>
            </a:solidFill>
            <a:ln>
              <a:noFill/>
            </a:ln>
            <a:effectLst>
              <a:outerShdw blurRad="254000" dist="38100" dir="2700000" sx="102000" sy="102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4" name="Oval 34">
              <a:extLst>
                <a:ext uri="{FF2B5EF4-FFF2-40B4-BE49-F238E27FC236}">
                  <a16:creationId xmlns:a16="http://schemas.microsoft.com/office/drawing/2014/main" id="{EC439F01-E83A-420D-ADC8-EA08D389D79E}"/>
                </a:ext>
              </a:extLst>
            </p:cNvPr>
            <p:cNvSpPr/>
            <p:nvPr/>
          </p:nvSpPr>
          <p:spPr>
            <a:xfrm>
              <a:off x="6122131" y="2284009"/>
              <a:ext cx="352449" cy="352449"/>
            </a:xfrm>
            <a:prstGeom prst="ellipse">
              <a:avLst/>
            </a:prstGeom>
            <a:solidFill>
              <a:srgbClr val="F9951F"/>
            </a:solidFill>
            <a:ln>
              <a:noFill/>
            </a:ln>
            <a:effectLst>
              <a:outerShdw blurRad="254000" dist="38100" dir="2700000" sx="102000" sy="102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5" name="Oval 35">
              <a:extLst>
                <a:ext uri="{FF2B5EF4-FFF2-40B4-BE49-F238E27FC236}">
                  <a16:creationId xmlns:a16="http://schemas.microsoft.com/office/drawing/2014/main" id="{674DE01E-F693-468E-940E-8AAAC68AB703}"/>
                </a:ext>
              </a:extLst>
            </p:cNvPr>
            <p:cNvSpPr/>
            <p:nvPr/>
          </p:nvSpPr>
          <p:spPr>
            <a:xfrm>
              <a:off x="6317588" y="3306392"/>
              <a:ext cx="352449" cy="352449"/>
            </a:xfrm>
            <a:prstGeom prst="ellipse">
              <a:avLst/>
            </a:prstGeom>
            <a:solidFill>
              <a:srgbClr val="CC499B"/>
            </a:solidFill>
            <a:ln>
              <a:noFill/>
            </a:ln>
            <a:effectLst>
              <a:outerShdw blurRad="254000" dist="38100" dir="2700000" sx="102000" sy="102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6" name="Oval 36">
              <a:extLst>
                <a:ext uri="{FF2B5EF4-FFF2-40B4-BE49-F238E27FC236}">
                  <a16:creationId xmlns:a16="http://schemas.microsoft.com/office/drawing/2014/main" id="{B33E9F9F-BBB4-4EE6-A1FF-EF416B4D5F18}"/>
                </a:ext>
              </a:extLst>
            </p:cNvPr>
            <p:cNvSpPr/>
            <p:nvPr/>
          </p:nvSpPr>
          <p:spPr>
            <a:xfrm>
              <a:off x="6138006" y="4328776"/>
              <a:ext cx="352449" cy="352449"/>
            </a:xfrm>
            <a:prstGeom prst="ellipse">
              <a:avLst/>
            </a:prstGeom>
            <a:solidFill>
              <a:srgbClr val="64539E"/>
            </a:solidFill>
            <a:ln>
              <a:noFill/>
            </a:ln>
            <a:effectLst>
              <a:outerShdw blurRad="254000" dist="38100" dir="2700000" sx="102000" sy="102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7" name="Oval 37">
              <a:extLst>
                <a:ext uri="{FF2B5EF4-FFF2-40B4-BE49-F238E27FC236}">
                  <a16:creationId xmlns:a16="http://schemas.microsoft.com/office/drawing/2014/main" id="{44872364-1144-46A8-9C27-605015CE6DE0}"/>
                </a:ext>
              </a:extLst>
            </p:cNvPr>
            <p:cNvSpPr/>
            <p:nvPr/>
          </p:nvSpPr>
          <p:spPr>
            <a:xfrm>
              <a:off x="5310723" y="5351159"/>
              <a:ext cx="352449" cy="352449"/>
            </a:xfrm>
            <a:prstGeom prst="ellipse">
              <a:avLst/>
            </a:prstGeom>
            <a:solidFill>
              <a:srgbClr val="00AECD"/>
            </a:solidFill>
            <a:ln>
              <a:noFill/>
            </a:ln>
            <a:effectLst>
              <a:outerShdw blurRad="254000" dist="38100" dir="2700000" sx="102000" sy="102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78" name="Straight Connector 40">
              <a:extLst>
                <a:ext uri="{FF2B5EF4-FFF2-40B4-BE49-F238E27FC236}">
                  <a16:creationId xmlns:a16="http://schemas.microsoft.com/office/drawing/2014/main" id="{2E8CBD19-00C6-41C8-BB5E-F39E42BC9BBC}"/>
                </a:ext>
              </a:extLst>
            </p:cNvPr>
            <p:cNvCxnSpPr>
              <a:cxnSpLocks/>
              <a:stCxn id="73" idx="6"/>
              <a:endCxn id="67" idx="1"/>
            </p:cNvCxnSpPr>
            <p:nvPr/>
          </p:nvCxnSpPr>
          <p:spPr>
            <a:xfrm>
              <a:off x="5663172" y="1437850"/>
              <a:ext cx="1399422" cy="1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olid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41">
              <a:extLst>
                <a:ext uri="{FF2B5EF4-FFF2-40B4-BE49-F238E27FC236}">
                  <a16:creationId xmlns:a16="http://schemas.microsoft.com/office/drawing/2014/main" id="{98B16CCF-0869-4A4E-A879-80B0C16274DC}"/>
                </a:ext>
              </a:extLst>
            </p:cNvPr>
            <p:cNvCxnSpPr>
              <a:cxnSpLocks/>
              <a:stCxn id="74" idx="6"/>
              <a:endCxn id="68" idx="1"/>
            </p:cNvCxnSpPr>
            <p:nvPr/>
          </p:nvCxnSpPr>
          <p:spPr>
            <a:xfrm>
              <a:off x="6474580" y="2460234"/>
              <a:ext cx="1127036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olid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44">
              <a:extLst>
                <a:ext uri="{FF2B5EF4-FFF2-40B4-BE49-F238E27FC236}">
                  <a16:creationId xmlns:a16="http://schemas.microsoft.com/office/drawing/2014/main" id="{03FC21DE-7A47-4616-A4F9-D337356AEDC3}"/>
                </a:ext>
              </a:extLst>
            </p:cNvPr>
            <p:cNvCxnSpPr>
              <a:cxnSpLocks/>
              <a:stCxn id="75" idx="6"/>
              <a:endCxn id="69" idx="1"/>
            </p:cNvCxnSpPr>
            <p:nvPr/>
          </p:nvCxnSpPr>
          <p:spPr>
            <a:xfrm>
              <a:off x="6670037" y="3482617"/>
              <a:ext cx="1311354" cy="1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olid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47">
              <a:extLst>
                <a:ext uri="{FF2B5EF4-FFF2-40B4-BE49-F238E27FC236}">
                  <a16:creationId xmlns:a16="http://schemas.microsoft.com/office/drawing/2014/main" id="{9E4C9953-A864-44DE-B768-FC26AB0F82E9}"/>
                </a:ext>
              </a:extLst>
            </p:cNvPr>
            <p:cNvCxnSpPr>
              <a:cxnSpLocks/>
              <a:stCxn id="76" idx="6"/>
              <a:endCxn id="70" idx="1"/>
            </p:cNvCxnSpPr>
            <p:nvPr/>
          </p:nvCxnSpPr>
          <p:spPr>
            <a:xfrm>
              <a:off x="6490455" y="4505001"/>
              <a:ext cx="111116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olid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50">
              <a:extLst>
                <a:ext uri="{FF2B5EF4-FFF2-40B4-BE49-F238E27FC236}">
                  <a16:creationId xmlns:a16="http://schemas.microsoft.com/office/drawing/2014/main" id="{128C5568-2E50-49EB-92A7-64D895FBAB8C}"/>
                </a:ext>
              </a:extLst>
            </p:cNvPr>
            <p:cNvCxnSpPr>
              <a:cxnSpLocks/>
              <a:stCxn id="77" idx="6"/>
              <a:endCxn id="71" idx="1"/>
            </p:cNvCxnSpPr>
            <p:nvPr/>
          </p:nvCxnSpPr>
          <p:spPr>
            <a:xfrm>
              <a:off x="5663172" y="5527384"/>
              <a:ext cx="1399422" cy="1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olid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Oval 58">
              <a:extLst>
                <a:ext uri="{FF2B5EF4-FFF2-40B4-BE49-F238E27FC236}">
                  <a16:creationId xmlns:a16="http://schemas.microsoft.com/office/drawing/2014/main" id="{F67FBB64-A070-4A39-A049-6E39E6179C81}"/>
                </a:ext>
              </a:extLst>
            </p:cNvPr>
            <p:cNvSpPr/>
            <p:nvPr/>
          </p:nvSpPr>
          <p:spPr>
            <a:xfrm>
              <a:off x="7137466" y="1115905"/>
              <a:ext cx="643888" cy="643888"/>
            </a:xfrm>
            <a:prstGeom prst="ellipse">
              <a:avLst/>
            </a:prstGeom>
            <a:gradFill flip="none" rotWithShape="1">
              <a:gsLst>
                <a:gs pos="0">
                  <a:srgbClr val="DDE1E2"/>
                </a:gs>
                <a:gs pos="100000">
                  <a:srgbClr val="FFFFFF"/>
                </a:gs>
              </a:gsLst>
              <a:lin ang="16200000" scaled="1"/>
              <a:tileRect/>
            </a:gradFill>
            <a:ln w="558800">
              <a:noFill/>
            </a:ln>
            <a:effectLst>
              <a:outerShdw blurRad="330200" dist="63500" dir="2700000" sx="106000" sy="106000" algn="tl" rotWithShape="0">
                <a:schemeClr val="tx1">
                  <a:lumMod val="75000"/>
                  <a:lumOff val="25000"/>
                  <a:alpha val="40000"/>
                </a:schemeClr>
              </a:outerShdw>
            </a:effectLst>
            <a:scene3d>
              <a:camera prst="orthographicFront"/>
              <a:lightRig rig="threePt" dir="t"/>
            </a:scene3d>
            <a:sp3d extrusionH="152400" prstMaterial="matte">
              <a:bevelT w="101600" h="12700" prst="softRound"/>
              <a:contourClr>
                <a:schemeClr val="bg1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84" name="Oval 59">
              <a:extLst>
                <a:ext uri="{FF2B5EF4-FFF2-40B4-BE49-F238E27FC236}">
                  <a16:creationId xmlns:a16="http://schemas.microsoft.com/office/drawing/2014/main" id="{0264E327-73C9-4876-BA19-7DFD6431E9D7}"/>
                </a:ext>
              </a:extLst>
            </p:cNvPr>
            <p:cNvSpPr/>
            <p:nvPr/>
          </p:nvSpPr>
          <p:spPr>
            <a:xfrm>
              <a:off x="7676634" y="2138287"/>
              <a:ext cx="643888" cy="643888"/>
            </a:xfrm>
            <a:prstGeom prst="ellipse">
              <a:avLst/>
            </a:prstGeom>
            <a:gradFill flip="none" rotWithShape="1">
              <a:gsLst>
                <a:gs pos="0">
                  <a:srgbClr val="DDE1E2"/>
                </a:gs>
                <a:gs pos="100000">
                  <a:srgbClr val="FFFFFF"/>
                </a:gs>
              </a:gsLst>
              <a:lin ang="16200000" scaled="1"/>
              <a:tileRect/>
            </a:gradFill>
            <a:ln w="558800">
              <a:noFill/>
            </a:ln>
            <a:effectLst>
              <a:outerShdw blurRad="330200" dist="63500" dir="2700000" sx="106000" sy="106000" algn="tl" rotWithShape="0">
                <a:schemeClr val="tx1">
                  <a:lumMod val="75000"/>
                  <a:lumOff val="25000"/>
                  <a:alpha val="40000"/>
                </a:schemeClr>
              </a:outerShdw>
            </a:effectLst>
            <a:scene3d>
              <a:camera prst="orthographicFront"/>
              <a:lightRig rig="threePt" dir="t"/>
            </a:scene3d>
            <a:sp3d extrusionH="152400" prstMaterial="matte">
              <a:bevelT w="101600" h="12700" prst="softRound"/>
              <a:contourClr>
                <a:schemeClr val="bg1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5" name="Oval 60">
              <a:extLst>
                <a:ext uri="{FF2B5EF4-FFF2-40B4-BE49-F238E27FC236}">
                  <a16:creationId xmlns:a16="http://schemas.microsoft.com/office/drawing/2014/main" id="{68E83780-85E0-4917-8EFD-46AAD2D1727A}"/>
                </a:ext>
              </a:extLst>
            </p:cNvPr>
            <p:cNvSpPr/>
            <p:nvPr/>
          </p:nvSpPr>
          <p:spPr>
            <a:xfrm>
              <a:off x="8050386" y="3161920"/>
              <a:ext cx="643888" cy="643888"/>
            </a:xfrm>
            <a:prstGeom prst="ellipse">
              <a:avLst/>
            </a:prstGeom>
            <a:gradFill flip="none" rotWithShape="1">
              <a:gsLst>
                <a:gs pos="0">
                  <a:srgbClr val="DDE1E2"/>
                </a:gs>
                <a:gs pos="100000">
                  <a:srgbClr val="FFFFFF"/>
                </a:gs>
              </a:gsLst>
              <a:lin ang="16200000" scaled="1"/>
              <a:tileRect/>
            </a:gradFill>
            <a:ln w="558800">
              <a:noFill/>
            </a:ln>
            <a:effectLst>
              <a:outerShdw blurRad="330200" dist="63500" dir="2700000" sx="106000" sy="106000" algn="tl" rotWithShape="0">
                <a:schemeClr val="tx1">
                  <a:lumMod val="75000"/>
                  <a:lumOff val="25000"/>
                  <a:alpha val="40000"/>
                </a:schemeClr>
              </a:outerShdw>
            </a:effectLst>
            <a:scene3d>
              <a:camera prst="orthographicFront"/>
              <a:lightRig rig="threePt" dir="t"/>
            </a:scene3d>
            <a:sp3d extrusionH="152400" prstMaterial="matte">
              <a:bevelT w="101600" h="12700" prst="softRound"/>
              <a:contourClr>
                <a:schemeClr val="bg1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6" name="Oval 61">
              <a:extLst>
                <a:ext uri="{FF2B5EF4-FFF2-40B4-BE49-F238E27FC236}">
                  <a16:creationId xmlns:a16="http://schemas.microsoft.com/office/drawing/2014/main" id="{A8682B35-D952-4B21-9D64-7F71028EDF3C}"/>
                </a:ext>
              </a:extLst>
            </p:cNvPr>
            <p:cNvSpPr/>
            <p:nvPr/>
          </p:nvSpPr>
          <p:spPr>
            <a:xfrm>
              <a:off x="7676634" y="4183056"/>
              <a:ext cx="643888" cy="643888"/>
            </a:xfrm>
            <a:prstGeom prst="ellipse">
              <a:avLst/>
            </a:prstGeom>
            <a:gradFill flip="none" rotWithShape="1">
              <a:gsLst>
                <a:gs pos="0">
                  <a:srgbClr val="DDE1E2"/>
                </a:gs>
                <a:gs pos="100000">
                  <a:srgbClr val="FFFFFF"/>
                </a:gs>
              </a:gsLst>
              <a:lin ang="16200000" scaled="1"/>
              <a:tileRect/>
            </a:gradFill>
            <a:ln w="558800">
              <a:noFill/>
            </a:ln>
            <a:effectLst>
              <a:outerShdw blurRad="330200" dist="63500" dir="2700000" sx="106000" sy="106000" algn="tl" rotWithShape="0">
                <a:schemeClr val="tx1">
                  <a:lumMod val="75000"/>
                  <a:lumOff val="25000"/>
                  <a:alpha val="40000"/>
                </a:schemeClr>
              </a:outerShdw>
            </a:effectLst>
            <a:scene3d>
              <a:camera prst="orthographicFront"/>
              <a:lightRig rig="threePt" dir="t"/>
            </a:scene3d>
            <a:sp3d extrusionH="152400" prstMaterial="matte">
              <a:bevelT w="101600" h="12700" prst="softRound"/>
              <a:contourClr>
                <a:schemeClr val="bg1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7" name="Oval 62">
              <a:extLst>
                <a:ext uri="{FF2B5EF4-FFF2-40B4-BE49-F238E27FC236}">
                  <a16:creationId xmlns:a16="http://schemas.microsoft.com/office/drawing/2014/main" id="{FB12B8C4-8381-4703-9FA6-A570E7AD25A0}"/>
                </a:ext>
              </a:extLst>
            </p:cNvPr>
            <p:cNvSpPr/>
            <p:nvPr/>
          </p:nvSpPr>
          <p:spPr>
            <a:xfrm>
              <a:off x="7137466" y="5205439"/>
              <a:ext cx="643888" cy="643888"/>
            </a:xfrm>
            <a:prstGeom prst="ellipse">
              <a:avLst/>
            </a:prstGeom>
            <a:gradFill flip="none" rotWithShape="1">
              <a:gsLst>
                <a:gs pos="0">
                  <a:srgbClr val="DDE1E2"/>
                </a:gs>
                <a:gs pos="100000">
                  <a:srgbClr val="FFFFFF"/>
                </a:gs>
              </a:gsLst>
              <a:lin ang="16200000" scaled="1"/>
              <a:tileRect/>
            </a:gradFill>
            <a:ln w="558800">
              <a:noFill/>
            </a:ln>
            <a:effectLst>
              <a:outerShdw blurRad="330200" dist="63500" dir="2700000" sx="106000" sy="106000" algn="tl" rotWithShape="0">
                <a:schemeClr val="tx1">
                  <a:lumMod val="75000"/>
                  <a:lumOff val="25000"/>
                  <a:alpha val="40000"/>
                </a:schemeClr>
              </a:outerShdw>
            </a:effectLst>
            <a:scene3d>
              <a:camera prst="orthographicFront"/>
              <a:lightRig rig="threePt" dir="t"/>
            </a:scene3d>
            <a:sp3d extrusionH="152400" prstMaterial="matte">
              <a:bevelT w="101600" h="12700" prst="softRound"/>
              <a:contourClr>
                <a:schemeClr val="bg1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8" name="Oval 63">
              <a:extLst>
                <a:ext uri="{FF2B5EF4-FFF2-40B4-BE49-F238E27FC236}">
                  <a16:creationId xmlns:a16="http://schemas.microsoft.com/office/drawing/2014/main" id="{D73D74F1-188A-488E-8742-6CC8CA3A4188}"/>
                </a:ext>
              </a:extLst>
            </p:cNvPr>
            <p:cNvSpPr/>
            <p:nvPr/>
          </p:nvSpPr>
          <p:spPr>
            <a:xfrm>
              <a:off x="1964415" y="1740532"/>
              <a:ext cx="3474097" cy="3474097"/>
            </a:xfrm>
            <a:prstGeom prst="ellipse">
              <a:avLst/>
            </a:prstGeom>
            <a:noFill/>
            <a:ln w="15875"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9" name="Oval 64">
              <a:extLst>
                <a:ext uri="{FF2B5EF4-FFF2-40B4-BE49-F238E27FC236}">
                  <a16:creationId xmlns:a16="http://schemas.microsoft.com/office/drawing/2014/main" id="{92F031A5-8404-4FA2-83E5-C3E584F9EC30}"/>
                </a:ext>
              </a:extLst>
            </p:cNvPr>
            <p:cNvSpPr/>
            <p:nvPr/>
          </p:nvSpPr>
          <p:spPr>
            <a:xfrm>
              <a:off x="2018723" y="1793986"/>
              <a:ext cx="3367188" cy="3367188"/>
            </a:xfrm>
            <a:prstGeom prst="ellipse">
              <a:avLst/>
            </a:prstGeom>
            <a:noFill/>
            <a:ln w="15875">
              <a:solidFill>
                <a:schemeClr val="bg1">
                  <a:lumMod val="75000"/>
                </a:schemeClr>
              </a:solidFill>
              <a:prstDash val="lgDash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90" name="Oval 65">
              <a:extLst>
                <a:ext uri="{FF2B5EF4-FFF2-40B4-BE49-F238E27FC236}">
                  <a16:creationId xmlns:a16="http://schemas.microsoft.com/office/drawing/2014/main" id="{8E91A750-F494-4725-BB03-AD8836117D0F}"/>
                </a:ext>
              </a:extLst>
            </p:cNvPr>
            <p:cNvSpPr/>
            <p:nvPr/>
          </p:nvSpPr>
          <p:spPr>
            <a:xfrm>
              <a:off x="3642887" y="1712814"/>
              <a:ext cx="112102" cy="112102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91" name="Oval 66">
              <a:extLst>
                <a:ext uri="{FF2B5EF4-FFF2-40B4-BE49-F238E27FC236}">
                  <a16:creationId xmlns:a16="http://schemas.microsoft.com/office/drawing/2014/main" id="{6984A686-DF30-440B-B54F-601D5C4754CC}"/>
                </a:ext>
              </a:extLst>
            </p:cNvPr>
            <p:cNvSpPr/>
            <p:nvPr/>
          </p:nvSpPr>
          <p:spPr>
            <a:xfrm>
              <a:off x="3642887" y="5128127"/>
              <a:ext cx="112102" cy="112102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92" name="Oval 67">
              <a:extLst>
                <a:ext uri="{FF2B5EF4-FFF2-40B4-BE49-F238E27FC236}">
                  <a16:creationId xmlns:a16="http://schemas.microsoft.com/office/drawing/2014/main" id="{7013C7D3-8656-42F3-B902-0DC9A34A921A}"/>
                </a:ext>
              </a:extLst>
            </p:cNvPr>
            <p:cNvSpPr/>
            <p:nvPr/>
          </p:nvSpPr>
          <p:spPr>
            <a:xfrm>
              <a:off x="5364358" y="3421529"/>
              <a:ext cx="112102" cy="112102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93" name="Oval 68">
              <a:extLst>
                <a:ext uri="{FF2B5EF4-FFF2-40B4-BE49-F238E27FC236}">
                  <a16:creationId xmlns:a16="http://schemas.microsoft.com/office/drawing/2014/main" id="{1E0C2688-42EF-4313-9D03-D3CF89B7FE2C}"/>
                </a:ext>
              </a:extLst>
            </p:cNvPr>
            <p:cNvSpPr/>
            <p:nvPr/>
          </p:nvSpPr>
          <p:spPr>
            <a:xfrm>
              <a:off x="1949728" y="3421529"/>
              <a:ext cx="112102" cy="112102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99" name="Graphic 80" descr="Single gear">
              <a:extLst>
                <a:ext uri="{FF2B5EF4-FFF2-40B4-BE49-F238E27FC236}">
                  <a16:creationId xmlns:a16="http://schemas.microsoft.com/office/drawing/2014/main" id="{AE0BB429-5883-4F61-B32D-B6A9BC4DAF8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565919" y="4359281"/>
              <a:ext cx="360000" cy="360000"/>
            </a:xfrm>
            <a:prstGeom prst="rect">
              <a:avLst/>
            </a:prstGeom>
          </p:spPr>
        </p:pic>
        <p:pic>
          <p:nvPicPr>
            <p:cNvPr id="100" name="Graphic 82" descr="Stopwatch">
              <a:extLst>
                <a:ext uri="{FF2B5EF4-FFF2-40B4-BE49-F238E27FC236}">
                  <a16:creationId xmlns:a16="http://schemas.microsoft.com/office/drawing/2014/main" id="{E5AF53E9-6B36-4C5B-A54E-A45A13A3174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207528" y="3954903"/>
              <a:ext cx="360000" cy="360000"/>
            </a:xfrm>
            <a:prstGeom prst="rect">
              <a:avLst/>
            </a:prstGeom>
          </p:spPr>
        </p:pic>
        <p:pic>
          <p:nvPicPr>
            <p:cNvPr id="101" name="Graphic 84" descr="Lightbulb">
              <a:extLst>
                <a:ext uri="{FF2B5EF4-FFF2-40B4-BE49-F238E27FC236}">
                  <a16:creationId xmlns:a16="http://schemas.microsoft.com/office/drawing/2014/main" id="{54DD018F-AF8D-4415-85A3-D6CE46867D5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520599" y="4701357"/>
              <a:ext cx="360000" cy="360000"/>
            </a:xfrm>
            <a:prstGeom prst="rect">
              <a:avLst/>
            </a:prstGeom>
          </p:spPr>
        </p:pic>
        <p:pic>
          <p:nvPicPr>
            <p:cNvPr id="102" name="Graphic 86" descr="Head with Gears">
              <a:extLst>
                <a:ext uri="{FF2B5EF4-FFF2-40B4-BE49-F238E27FC236}">
                  <a16:creationId xmlns:a16="http://schemas.microsoft.com/office/drawing/2014/main" id="{8348308A-765A-42AC-A7FF-195BA23F543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010956" y="4633974"/>
              <a:ext cx="360000" cy="360000"/>
            </a:xfrm>
            <a:prstGeom prst="rect">
              <a:avLst/>
            </a:prstGeom>
          </p:spPr>
        </p:pic>
        <p:sp>
          <p:nvSpPr>
            <p:cNvPr id="103" name="Oval 87">
              <a:extLst>
                <a:ext uri="{FF2B5EF4-FFF2-40B4-BE49-F238E27FC236}">
                  <a16:creationId xmlns:a16="http://schemas.microsoft.com/office/drawing/2014/main" id="{45325AEF-807A-4038-99C0-337016669B73}"/>
                </a:ext>
              </a:extLst>
            </p:cNvPr>
            <p:cNvSpPr/>
            <p:nvPr/>
          </p:nvSpPr>
          <p:spPr>
            <a:xfrm>
              <a:off x="4041120" y="4826944"/>
              <a:ext cx="112102" cy="11210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4" name="Oval 88">
              <a:extLst>
                <a:ext uri="{FF2B5EF4-FFF2-40B4-BE49-F238E27FC236}">
                  <a16:creationId xmlns:a16="http://schemas.microsoft.com/office/drawing/2014/main" id="{E2670B77-F2B9-4FC8-A889-3A408FB9A671}"/>
                </a:ext>
              </a:extLst>
            </p:cNvPr>
            <p:cNvSpPr/>
            <p:nvPr/>
          </p:nvSpPr>
          <p:spPr>
            <a:xfrm>
              <a:off x="4333200" y="4709737"/>
              <a:ext cx="112102" cy="11210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5" name="Oval 89">
              <a:extLst>
                <a:ext uri="{FF2B5EF4-FFF2-40B4-BE49-F238E27FC236}">
                  <a16:creationId xmlns:a16="http://schemas.microsoft.com/office/drawing/2014/main" id="{10DED08C-F94C-4D16-BB2D-B65A68004732}"/>
                </a:ext>
              </a:extLst>
            </p:cNvPr>
            <p:cNvSpPr/>
            <p:nvPr/>
          </p:nvSpPr>
          <p:spPr>
            <a:xfrm>
              <a:off x="4591554" y="4545692"/>
              <a:ext cx="112102" cy="11210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06" name="Graphic 91" descr="Teacher">
              <a:extLst>
                <a:ext uri="{FF2B5EF4-FFF2-40B4-BE49-F238E27FC236}">
                  <a16:creationId xmlns:a16="http://schemas.microsoft.com/office/drawing/2014/main" id="{1CE7D72F-5C62-47C5-AF62-1DB1A314EDB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3238822" y="1826809"/>
              <a:ext cx="914400" cy="914400"/>
            </a:xfrm>
            <a:prstGeom prst="rect">
              <a:avLst/>
            </a:prstGeom>
          </p:spPr>
        </p:pic>
        <p:sp>
          <p:nvSpPr>
            <p:cNvPr id="107" name="TextBox 92">
              <a:extLst>
                <a:ext uri="{FF2B5EF4-FFF2-40B4-BE49-F238E27FC236}">
                  <a16:creationId xmlns:a16="http://schemas.microsoft.com/office/drawing/2014/main" id="{85F2629D-FE14-4F21-8DB7-FB495ED48ADA}"/>
                </a:ext>
              </a:extLst>
            </p:cNvPr>
            <p:cNvSpPr txBox="1"/>
            <p:nvPr/>
          </p:nvSpPr>
          <p:spPr>
            <a:xfrm>
              <a:off x="2540581" y="2885587"/>
              <a:ext cx="231088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IN" sz="1400" spc="300" dirty="0">
                <a:solidFill>
                  <a:schemeClr val="bg1">
                    <a:lumMod val="65000"/>
                  </a:schemeClr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108" name="!!NOIDUNG">
              <a:extLst>
                <a:ext uri="{FF2B5EF4-FFF2-40B4-BE49-F238E27FC236}">
                  <a16:creationId xmlns:a16="http://schemas.microsoft.com/office/drawing/2014/main" id="{7DFFA5EF-7546-4EFF-A64F-822E1143E440}"/>
                </a:ext>
              </a:extLst>
            </p:cNvPr>
            <p:cNvSpPr txBox="1"/>
            <p:nvPr/>
          </p:nvSpPr>
          <p:spPr>
            <a:xfrm>
              <a:off x="2607393" y="3007885"/>
              <a:ext cx="2191704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2800" b="1" dirty="0">
                  <a:solidFill>
                    <a:schemeClr val="bg1">
                      <a:lumMod val="65000"/>
                    </a:schemeClr>
                  </a:solidFill>
                  <a:latin typeface="Open Sans Condensed Light" panose="020B0306030504020204" pitchFamily="34" charset="0"/>
                  <a:ea typeface="Open Sans Condensed Light" panose="020B0306030504020204" pitchFamily="34" charset="0"/>
                  <a:cs typeface="Open Sans Condensed Light" panose="020B0306030504020204" pitchFamily="34" charset="0"/>
                </a:rPr>
                <a:t>NỘI DUNG BÁO CÁO</a:t>
              </a:r>
            </a:p>
          </p:txBody>
        </p:sp>
        <p:sp>
          <p:nvSpPr>
            <p:cNvPr id="109" name="TextBox 94">
              <a:extLst>
                <a:ext uri="{FF2B5EF4-FFF2-40B4-BE49-F238E27FC236}">
                  <a16:creationId xmlns:a16="http://schemas.microsoft.com/office/drawing/2014/main" id="{B614D39B-BB55-461D-AAD8-795FA9108848}"/>
                </a:ext>
              </a:extLst>
            </p:cNvPr>
            <p:cNvSpPr txBox="1"/>
            <p:nvPr/>
          </p:nvSpPr>
          <p:spPr>
            <a:xfrm>
              <a:off x="7791375" y="1260536"/>
              <a:ext cx="29552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vi-VN" dirty="0" smtClean="0">
                  <a:solidFill>
                    <a:schemeClr val="bg1"/>
                  </a:solidFill>
                  <a:latin typeface="Arial" panose="020B0604020202020204" pitchFamily="34" charset="0"/>
                  <a:ea typeface="Open Sans Condensed Light" panose="020B0306030504020204" pitchFamily="34" charset="0"/>
                  <a:cs typeface="Arial" panose="020B0604020202020204" pitchFamily="34" charset="0"/>
                </a:rPr>
                <a:t>TỔNG QUÁT</a:t>
              </a:r>
              <a:endParaRPr lang="en-IN" dirty="0">
                <a:solidFill>
                  <a:schemeClr val="bg1"/>
                </a:solidFill>
                <a:latin typeface="Arial" panose="020B0604020202020204" pitchFamily="34" charset="0"/>
                <a:ea typeface="Open Sans Condensed Light" panose="020B0306030504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0" name="TextBox 95">
              <a:extLst>
                <a:ext uri="{FF2B5EF4-FFF2-40B4-BE49-F238E27FC236}">
                  <a16:creationId xmlns:a16="http://schemas.microsoft.com/office/drawing/2014/main" id="{7EA20F8D-4B14-44EF-8832-995FADB6423F}"/>
                </a:ext>
              </a:extLst>
            </p:cNvPr>
            <p:cNvSpPr txBox="1"/>
            <p:nvPr/>
          </p:nvSpPr>
          <p:spPr>
            <a:xfrm>
              <a:off x="8320522" y="2260176"/>
              <a:ext cx="261031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000" dirty="0">
                  <a:solidFill>
                    <a:schemeClr val="bg1"/>
                  </a:solidFill>
                  <a:latin typeface="Open Sans Condensed" panose="020B080603050402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NỘI </a:t>
              </a:r>
              <a:r>
                <a:rPr lang="en-IN" dirty="0">
                  <a:solidFill>
                    <a:schemeClr val="bg1"/>
                  </a:solidFill>
                  <a:latin typeface="Arial" panose="020B0604020202020204" pitchFamily="34" charset="0"/>
                  <a:ea typeface="Open Sans Condensed" panose="020B0806030504020204" pitchFamily="34" charset="0"/>
                  <a:cs typeface="Arial" panose="020B0604020202020204" pitchFamily="34" charset="0"/>
                </a:rPr>
                <a:t>DUNG</a:t>
              </a:r>
            </a:p>
          </p:txBody>
        </p:sp>
        <p:sp>
          <p:nvSpPr>
            <p:cNvPr id="111" name="TextBox 96">
              <a:extLst>
                <a:ext uri="{FF2B5EF4-FFF2-40B4-BE49-F238E27FC236}">
                  <a16:creationId xmlns:a16="http://schemas.microsoft.com/office/drawing/2014/main" id="{75B7903C-89CA-4D1D-9FD3-B75DCB7CCB2B}"/>
                </a:ext>
              </a:extLst>
            </p:cNvPr>
            <p:cNvSpPr txBox="1"/>
            <p:nvPr/>
          </p:nvSpPr>
          <p:spPr>
            <a:xfrm>
              <a:off x="8700469" y="3282173"/>
              <a:ext cx="26103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>
                  <a:solidFill>
                    <a:schemeClr val="bg1"/>
                  </a:solidFill>
                  <a:latin typeface="Arial" panose="020B0604020202020204" pitchFamily="34" charset="0"/>
                  <a:ea typeface="Open Sans Condensed Light" panose="020B0306030504020204" pitchFamily="34" charset="0"/>
                  <a:cs typeface="Arial" panose="020B0604020202020204" pitchFamily="34" charset="0"/>
                </a:rPr>
                <a:t>PHƯƠNG PHÁP</a:t>
              </a:r>
            </a:p>
          </p:txBody>
        </p:sp>
        <p:sp>
          <p:nvSpPr>
            <p:cNvPr id="112" name="TextBox 97">
              <a:extLst>
                <a:ext uri="{FF2B5EF4-FFF2-40B4-BE49-F238E27FC236}">
                  <a16:creationId xmlns:a16="http://schemas.microsoft.com/office/drawing/2014/main" id="{104D23D0-141A-4A67-A913-02D2CE094D49}"/>
                </a:ext>
              </a:extLst>
            </p:cNvPr>
            <p:cNvSpPr txBox="1"/>
            <p:nvPr/>
          </p:nvSpPr>
          <p:spPr>
            <a:xfrm>
              <a:off x="8331288" y="4314903"/>
              <a:ext cx="26103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>
                  <a:solidFill>
                    <a:schemeClr val="bg1"/>
                  </a:solidFill>
                  <a:latin typeface="Arial" panose="020B0604020202020204" pitchFamily="34" charset="0"/>
                  <a:ea typeface="Open Sans Condensed" panose="020B0806030504020204" pitchFamily="34" charset="0"/>
                  <a:cs typeface="Arial" panose="020B0604020202020204" pitchFamily="34" charset="0"/>
                </a:rPr>
                <a:t>KẾT QUẢ</a:t>
              </a:r>
              <a:endParaRPr lang="en-IN" dirty="0">
                <a:solidFill>
                  <a:schemeClr val="bg1"/>
                </a:solidFill>
                <a:latin typeface="Arial" panose="020B0604020202020204" pitchFamily="34" charset="0"/>
                <a:ea typeface="Open Sans Condensed Light" panose="020B0306030504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3" name="TextBox 98">
              <a:extLst>
                <a:ext uri="{FF2B5EF4-FFF2-40B4-BE49-F238E27FC236}">
                  <a16:creationId xmlns:a16="http://schemas.microsoft.com/office/drawing/2014/main" id="{8A0E61C9-E114-422F-B1B7-83C6388AEA41}"/>
                </a:ext>
              </a:extLst>
            </p:cNvPr>
            <p:cNvSpPr txBox="1"/>
            <p:nvPr/>
          </p:nvSpPr>
          <p:spPr>
            <a:xfrm>
              <a:off x="7743814" y="5341397"/>
              <a:ext cx="261031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000" dirty="0">
                  <a:solidFill>
                    <a:schemeClr val="bg1"/>
                  </a:solidFill>
                  <a:latin typeface="Open Sans Condensed" panose="020B080603050402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TỔNG KẾT</a:t>
              </a:r>
              <a:endParaRPr lang="en-IN" sz="1100" dirty="0">
                <a:solidFill>
                  <a:schemeClr val="bg1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endParaRPr>
            </a:p>
          </p:txBody>
        </p:sp>
      </p:grpSp>
      <mc:AlternateContent xmlns:mc="http://schemas.openxmlformats.org/markup-compatibility/2006">
        <mc:Choice xmlns="" xmlns:psez="http://schemas.microsoft.com/office/powerpoint/2016/sectionzoom" Requires="psez">
          <p:graphicFrame>
            <p:nvGraphicFramePr>
              <p:cNvPr id="6" name="Phóng to Mục 5">
                <a:extLst>
                  <a:ext uri="{FF2B5EF4-FFF2-40B4-BE49-F238E27FC236}">
                    <a16:creationId xmlns:a16="http://schemas.microsoft.com/office/drawing/2014/main" id="{7C33AC7D-932F-4D5E-957D-F4A39C5ABA1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99035815"/>
                  </p:ext>
                </p:extLst>
              </p:nvPr>
            </p:nvGraphicFramePr>
            <p:xfrm>
              <a:off x="7462224" y="2067891"/>
              <a:ext cx="3028826" cy="783770"/>
            </p:xfrm>
            <a:graphic>
              <a:graphicData uri="http://schemas.microsoft.com/office/powerpoint/2016/sectionzoom">
                <psez:sectionZm>
                  <psez:sectionZmObj sectionId="{DA731CF0-F76E-4F03-9634-880858E650CE}">
                    <psez:zmPr id="{EE34B512-2A78-4B03-8177-EC519F51C1F7}" imageType="cover" transitionDur="1000">
                      <p166:blipFill xmlns:p166="http://schemas.microsoft.com/office/powerpoint/2016/6/main"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28826" cy="783770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>
          <p:pic>
            <p:nvPicPr>
              <p:cNvPr id="6" name="Phóng to Mục 5">
                <a:hlinkClick r:id="rId17" action="ppaction://hlinksldjump"/>
                <a:extLst>
                  <a:ext uri="{FF2B5EF4-FFF2-40B4-BE49-F238E27FC236}">
                    <a16:creationId xmlns:a16="http://schemas.microsoft.com/office/drawing/2014/main" id="{7C33AC7D-932F-4D5E-957D-F4A39C5ABA1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62224" y="2067891"/>
                <a:ext cx="3028826" cy="7837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="" xmlns:psez="http://schemas.microsoft.com/office/powerpoint/2016/sectionzoom" Requires="psez">
          <p:graphicFrame>
            <p:nvGraphicFramePr>
              <p:cNvPr id="8" name="Phóng to Mục 7">
                <a:extLst>
                  <a:ext uri="{FF2B5EF4-FFF2-40B4-BE49-F238E27FC236}">
                    <a16:creationId xmlns:a16="http://schemas.microsoft.com/office/drawing/2014/main" id="{2AEA423D-8AAC-48F9-A8D9-C1318506942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56997397"/>
                  </p:ext>
                </p:extLst>
              </p:nvPr>
            </p:nvGraphicFramePr>
            <p:xfrm>
              <a:off x="7831124" y="3084765"/>
              <a:ext cx="3007453" cy="803545"/>
            </p:xfrm>
            <a:graphic>
              <a:graphicData uri="http://schemas.microsoft.com/office/powerpoint/2016/sectionzoom">
                <psez:sectionZm>
                  <psez:sectionZmObj sectionId="{402B799E-7BAA-453D-BFBF-170D7A246580}">
                    <psez:zmPr id="{A22DC3B9-280A-4D82-9CBD-DEAB26522788}" imageType="cover" transitionDur="1000">
                      <p166:blipFill xmlns:p166="http://schemas.microsoft.com/office/powerpoint/2016/6/main">
                        <a:blip r:embed="rId1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07453" cy="803545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>
          <p:pic>
            <p:nvPicPr>
              <p:cNvPr id="8" name="Phóng to Mục 7">
                <a:hlinkClick r:id="rId20" action="ppaction://hlinksldjump"/>
                <a:extLst>
                  <a:ext uri="{FF2B5EF4-FFF2-40B4-BE49-F238E27FC236}">
                    <a16:creationId xmlns:a16="http://schemas.microsoft.com/office/drawing/2014/main" id="{2AEA423D-8AAC-48F9-A8D9-C1318506942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31124" y="3084765"/>
                <a:ext cx="3007453" cy="803545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>
        <mc:Choice xmlns="" xmlns:psez="http://schemas.microsoft.com/office/powerpoint/2016/sectionzoom" Requires="psez">
          <p:graphicFrame>
            <p:nvGraphicFramePr>
              <p:cNvPr id="10" name="Phóng to Mục 9">
                <a:extLst>
                  <a:ext uri="{FF2B5EF4-FFF2-40B4-BE49-F238E27FC236}">
                    <a16:creationId xmlns:a16="http://schemas.microsoft.com/office/drawing/2014/main" id="{D1B0B002-25F9-46A3-9B09-49B058CF232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34881980"/>
                  </p:ext>
                </p:extLst>
              </p:nvPr>
            </p:nvGraphicFramePr>
            <p:xfrm>
              <a:off x="7462224" y="4097038"/>
              <a:ext cx="3006364" cy="803543"/>
            </p:xfrm>
            <a:graphic>
              <a:graphicData uri="http://schemas.microsoft.com/office/powerpoint/2016/sectionzoom">
                <psez:sectionZm>
                  <psez:sectionZmObj sectionId="{BD8287DF-CB46-4B4B-99C7-A08D74397EFF}">
                    <psez:zmPr id="{75E96595-03FE-42C0-B02C-6244535030DD}" imageType="cover" transitionDur="1000">
                      <p166:blipFill xmlns:p166="http://schemas.microsoft.com/office/powerpoint/2016/6/main">
                        <a:blip r:embed="rId2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06364" cy="803543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>
          <p:pic>
            <p:nvPicPr>
              <p:cNvPr id="10" name="Phóng to Mục 9">
                <a:hlinkClick r:id="rId23" action="ppaction://hlinksldjump"/>
                <a:extLst>
                  <a:ext uri="{FF2B5EF4-FFF2-40B4-BE49-F238E27FC236}">
                    <a16:creationId xmlns:a16="http://schemas.microsoft.com/office/drawing/2014/main" id="{D1B0B002-25F9-46A3-9B09-49B058CF232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62224" y="4097038"/>
                <a:ext cx="3006364" cy="8035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="" xmlns:psez="http://schemas.microsoft.com/office/powerpoint/2016/sectionzoom" Requires="psez">
          <p:graphicFrame>
            <p:nvGraphicFramePr>
              <p:cNvPr id="12" name="Phóng to Mục 11">
                <a:extLst>
                  <a:ext uri="{FF2B5EF4-FFF2-40B4-BE49-F238E27FC236}">
                    <a16:creationId xmlns:a16="http://schemas.microsoft.com/office/drawing/2014/main" id="{96A8938A-6352-445F-91A1-CAE87C5E1E7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73151721"/>
                  </p:ext>
                </p:extLst>
              </p:nvPr>
            </p:nvGraphicFramePr>
            <p:xfrm>
              <a:off x="6927228" y="5125613"/>
              <a:ext cx="2934473" cy="802720"/>
            </p:xfrm>
            <a:graphic>
              <a:graphicData uri="http://schemas.microsoft.com/office/powerpoint/2016/sectionzoom">
                <psez:sectionZm>
                  <psez:sectionZmObj sectionId="{2C40EFE4-7201-4F09-AE25-A612807724A7}">
                    <psez:zmPr id="{D031B6C0-90AD-486F-B874-C6F8AF34FA6A}" imageType="cover" transitionDur="1000">
                      <p166:blipFill xmlns:p166="http://schemas.microsoft.com/office/powerpoint/2016/6/main">
                        <a:blip r:embed="rId2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934473" cy="802720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>
          <p:pic>
            <p:nvPicPr>
              <p:cNvPr id="12" name="Phóng to Mục 11">
                <a:hlinkClick r:id="rId26" action="ppaction://hlinksldjump"/>
                <a:extLst>
                  <a:ext uri="{FF2B5EF4-FFF2-40B4-BE49-F238E27FC236}">
                    <a16:creationId xmlns:a16="http://schemas.microsoft.com/office/drawing/2014/main" id="{96A8938A-6352-445F-91A1-CAE87C5E1E7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27228" y="5125613"/>
                <a:ext cx="2934473" cy="802720"/>
              </a:xfrm>
              <a:prstGeom prst="rect">
                <a:avLst/>
              </a:prstGeom>
              <a:ln>
                <a:noFill/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0591376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2D7D4EBD-2439-4486-A3D7-83314721F207}"/>
              </a:ext>
            </a:extLst>
          </p:cNvPr>
          <p:cNvSpPr txBox="1"/>
          <p:nvPr/>
        </p:nvSpPr>
        <p:spPr>
          <a:xfrm>
            <a:off x="470516" y="208914"/>
            <a:ext cx="23214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2">
                    <a:lumMod val="75000"/>
                  </a:schemeClr>
                </a:solidFill>
              </a:rPr>
              <a:t>TỔNG </a:t>
            </a:r>
            <a:r>
              <a:rPr lang="vi-VN" sz="2800" b="1" dirty="0" smtClean="0">
                <a:solidFill>
                  <a:schemeClr val="accent2">
                    <a:lumMod val="75000"/>
                  </a:schemeClr>
                </a:solidFill>
              </a:rPr>
              <a:t>QUAN:</a:t>
            </a:r>
            <a:endParaRPr lang="en-US" sz="28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Lưu đồ: Trích xuất 2">
            <a:extLst>
              <a:ext uri="{FF2B5EF4-FFF2-40B4-BE49-F238E27FC236}">
                <a16:creationId xmlns:a16="http://schemas.microsoft.com/office/drawing/2014/main" id="{8C98BEE1-498A-4792-A63D-2A58B965CBCB}"/>
              </a:ext>
            </a:extLst>
          </p:cNvPr>
          <p:cNvSpPr/>
          <p:nvPr/>
        </p:nvSpPr>
        <p:spPr>
          <a:xfrm rot="5400000">
            <a:off x="31077" y="235266"/>
            <a:ext cx="603672" cy="470516"/>
          </a:xfrm>
          <a:prstGeom prst="flowChartExtra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Hộp Văn bản 10">
            <a:extLst>
              <a:ext uri="{FF2B5EF4-FFF2-40B4-BE49-F238E27FC236}">
                <a16:creationId xmlns:a16="http://schemas.microsoft.com/office/drawing/2014/main" id="{58FA20D5-872D-4C43-A6F2-A9044581A13F}"/>
              </a:ext>
            </a:extLst>
          </p:cNvPr>
          <p:cNvSpPr txBox="1"/>
          <p:nvPr/>
        </p:nvSpPr>
        <p:spPr>
          <a:xfrm>
            <a:off x="332913" y="1896419"/>
            <a:ext cx="1090203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vi-VN" sz="2000" dirty="0" smtClean="0">
                <a:cs typeface="Arial" panose="020B0604020202020204" pitchFamily="34" charset="0"/>
              </a:rPr>
              <a:t>Hiện nay, công nghệ thông tin đang phát triển nhanh chóng và ngày càng được ứng dụng</a:t>
            </a:r>
            <a:r>
              <a:rPr lang="en-US" sz="2000" dirty="0" smtClean="0">
                <a:cs typeface="Arial" panose="020B0604020202020204" pitchFamily="34" charset="0"/>
              </a:rPr>
              <a:t> </a:t>
            </a:r>
            <a:r>
              <a:rPr lang="vi-VN" sz="2000" dirty="0" smtClean="0">
                <a:cs typeface="Arial" panose="020B0604020202020204" pitchFamily="34" charset="0"/>
              </a:rPr>
              <a:t>rộng rãi vào cuộc sống của con người. Cũng như trên thế giới, Việt Nam là một nước đang</a:t>
            </a:r>
            <a:r>
              <a:rPr lang="en-US" sz="2000" dirty="0" smtClean="0">
                <a:cs typeface="Arial" panose="020B0604020202020204" pitchFamily="34" charset="0"/>
              </a:rPr>
              <a:t> </a:t>
            </a:r>
            <a:r>
              <a:rPr lang="vi-VN" sz="2000" dirty="0" smtClean="0">
                <a:cs typeface="Arial" panose="020B0604020202020204" pitchFamily="34" charset="0"/>
              </a:rPr>
              <a:t>phát triển và công nghệ thông tin cũng đang phát triển nhanh chóng thì việc đầu tư cho công</a:t>
            </a:r>
            <a:r>
              <a:rPr lang="en-US" sz="2000" dirty="0" smtClean="0">
                <a:cs typeface="Arial" panose="020B0604020202020204" pitchFamily="34" charset="0"/>
              </a:rPr>
              <a:t> </a:t>
            </a:r>
            <a:r>
              <a:rPr lang="vi-VN" sz="2000" dirty="0" smtClean="0">
                <a:cs typeface="Arial" panose="020B0604020202020204" pitchFamily="34" charset="0"/>
              </a:rPr>
              <a:t>cuộc phát triển, nghiên cứu và ứng dụng công nghệ thông tin là rất quan trọng.</a:t>
            </a:r>
            <a:r>
              <a:rPr lang="en-US" sz="2000" dirty="0" smtClean="0">
                <a:cs typeface="Arial" panose="020B0604020202020204" pitchFamily="34" charset="0"/>
              </a:rPr>
              <a:t> </a:t>
            </a:r>
          </a:p>
          <a:p>
            <a:pPr algn="just"/>
            <a:endParaRPr lang="en-US" sz="2000" dirty="0">
              <a:cs typeface="Arial" panose="020B0604020202020204" pitchFamily="34" charset="0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913" y="3760197"/>
            <a:ext cx="5286375" cy="283845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9142" y="3760197"/>
            <a:ext cx="4415900" cy="2942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168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Hình ảnh 10">
            <a:extLst>
              <a:ext uri="{FF2B5EF4-FFF2-40B4-BE49-F238E27FC236}">
                <a16:creationId xmlns:a16="http://schemas.microsoft.com/office/drawing/2014/main" id="{9CB730D1-70EB-4DBE-ACEF-75F892F2E12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4503" y="-26043"/>
            <a:ext cx="12191999" cy="6884043"/>
          </a:xfrm>
          <a:prstGeom prst="rect">
            <a:avLst/>
          </a:prstGeom>
        </p:spPr>
      </p:pic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2D7D4EBD-2439-4486-A3D7-83314721F207}"/>
              </a:ext>
            </a:extLst>
          </p:cNvPr>
          <p:cNvSpPr txBox="1"/>
          <p:nvPr/>
        </p:nvSpPr>
        <p:spPr>
          <a:xfrm>
            <a:off x="470516" y="208914"/>
            <a:ext cx="23214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2">
                    <a:lumMod val="75000"/>
                  </a:schemeClr>
                </a:solidFill>
              </a:rPr>
              <a:t>TỔNG </a:t>
            </a:r>
            <a:r>
              <a:rPr lang="vi-VN" sz="2800" b="1" dirty="0" smtClean="0">
                <a:solidFill>
                  <a:schemeClr val="accent2">
                    <a:lumMod val="75000"/>
                  </a:schemeClr>
                </a:solidFill>
              </a:rPr>
              <a:t>QUAN:</a:t>
            </a:r>
            <a:endParaRPr lang="en-US" sz="28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Lưu đồ: Trích xuất 2">
            <a:extLst>
              <a:ext uri="{FF2B5EF4-FFF2-40B4-BE49-F238E27FC236}">
                <a16:creationId xmlns:a16="http://schemas.microsoft.com/office/drawing/2014/main" id="{8C98BEE1-498A-4792-A63D-2A58B965CBCB}"/>
              </a:ext>
            </a:extLst>
          </p:cNvPr>
          <p:cNvSpPr/>
          <p:nvPr/>
        </p:nvSpPr>
        <p:spPr>
          <a:xfrm rot="5400000">
            <a:off x="-66578" y="235266"/>
            <a:ext cx="603672" cy="470516"/>
          </a:xfrm>
          <a:prstGeom prst="flowChartExtra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470516" y="1217614"/>
            <a:ext cx="1045003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Một</a:t>
            </a:r>
            <a:r>
              <a:rPr lang="en-US" sz="2000" dirty="0"/>
              <a:t> </a:t>
            </a:r>
            <a:r>
              <a:rPr lang="en-US" sz="2000" dirty="0" err="1"/>
              <a:t>trong</a:t>
            </a:r>
            <a:r>
              <a:rPr lang="en-US" sz="2000" dirty="0"/>
              <a:t> </a:t>
            </a:r>
            <a:r>
              <a:rPr lang="en-US" sz="2000" dirty="0" err="1"/>
              <a:t>số</a:t>
            </a:r>
            <a:r>
              <a:rPr lang="en-US" sz="2000" dirty="0"/>
              <a:t> </a:t>
            </a:r>
            <a:r>
              <a:rPr lang="en-US" sz="2000" dirty="0" err="1"/>
              <a:t>ứng</a:t>
            </a:r>
            <a:r>
              <a:rPr lang="en-US" sz="2000" dirty="0"/>
              <a:t> </a:t>
            </a:r>
            <a:r>
              <a:rPr lang="en-US" sz="2000" dirty="0" err="1"/>
              <a:t>dụng</a:t>
            </a:r>
            <a:r>
              <a:rPr lang="en-US" sz="2000" dirty="0"/>
              <a:t> </a:t>
            </a:r>
            <a:r>
              <a:rPr lang="en-US" sz="2000" dirty="0" err="1"/>
              <a:t>của</a:t>
            </a:r>
            <a:r>
              <a:rPr lang="en-US" sz="2000" dirty="0"/>
              <a:t> </a:t>
            </a:r>
            <a:r>
              <a:rPr lang="en-US" sz="2000" dirty="0" err="1"/>
              <a:t>công</a:t>
            </a:r>
            <a:r>
              <a:rPr lang="en-US" sz="2000" dirty="0"/>
              <a:t> </a:t>
            </a:r>
            <a:r>
              <a:rPr lang="en-US" sz="2000" dirty="0" err="1"/>
              <a:t>nghệ</a:t>
            </a:r>
            <a:r>
              <a:rPr lang="en-US" sz="2000" dirty="0"/>
              <a:t> </a:t>
            </a:r>
            <a:r>
              <a:rPr lang="en-US" sz="2000" dirty="0" err="1"/>
              <a:t>thông</a:t>
            </a:r>
            <a:r>
              <a:rPr lang="en-US" sz="2000" dirty="0"/>
              <a:t> tin </a:t>
            </a:r>
            <a:r>
              <a:rPr lang="en-US" sz="2000" dirty="0" err="1"/>
              <a:t>là</a:t>
            </a:r>
            <a:r>
              <a:rPr lang="en-US" sz="2000" dirty="0"/>
              <a:t> </a:t>
            </a:r>
            <a:r>
              <a:rPr lang="en-US" sz="2000" dirty="0" err="1"/>
              <a:t>vào</a:t>
            </a:r>
            <a:r>
              <a:rPr lang="en-US" sz="2000" dirty="0"/>
              <a:t> </a:t>
            </a:r>
            <a:r>
              <a:rPr lang="en-US" sz="2000" dirty="0" err="1"/>
              <a:t>lĩnh</a:t>
            </a:r>
            <a:r>
              <a:rPr lang="en-US" sz="2000" dirty="0"/>
              <a:t> </a:t>
            </a:r>
            <a:r>
              <a:rPr lang="en-US" sz="2000" dirty="0" err="1"/>
              <a:t>vực</a:t>
            </a:r>
            <a:r>
              <a:rPr lang="en-US" sz="2000" dirty="0"/>
              <a:t> </a:t>
            </a:r>
            <a:r>
              <a:rPr lang="en-US" sz="2000" dirty="0" err="1"/>
              <a:t>quản</a:t>
            </a:r>
            <a:r>
              <a:rPr lang="en-US" sz="2000" dirty="0"/>
              <a:t> </a:t>
            </a:r>
            <a:r>
              <a:rPr lang="en-US" sz="2000" dirty="0" err="1"/>
              <a:t>lý</a:t>
            </a:r>
            <a:r>
              <a:rPr lang="en-US" sz="2000" dirty="0"/>
              <a:t> .</a:t>
            </a:r>
            <a:r>
              <a:rPr lang="en-US" sz="2000" dirty="0" err="1"/>
              <a:t>Hiện</a:t>
            </a:r>
            <a:r>
              <a:rPr lang="en-US" sz="2000" dirty="0"/>
              <a:t> nay, </a:t>
            </a:r>
            <a:r>
              <a:rPr lang="en-US" sz="2000" dirty="0" err="1"/>
              <a:t>công</a:t>
            </a:r>
            <a:r>
              <a:rPr lang="en-US" sz="2000" dirty="0"/>
              <a:t>  </a:t>
            </a:r>
            <a:r>
              <a:rPr lang="en-US" sz="2000" dirty="0" err="1"/>
              <a:t>nghệ</a:t>
            </a:r>
            <a:r>
              <a:rPr lang="en-US" sz="2000" dirty="0"/>
              <a:t> </a:t>
            </a:r>
            <a:r>
              <a:rPr lang="en-US" sz="2000" dirty="0" err="1"/>
              <a:t>thông</a:t>
            </a:r>
            <a:r>
              <a:rPr lang="en-US" sz="2000" dirty="0"/>
              <a:t> tin (CNTT) </a:t>
            </a:r>
            <a:r>
              <a:rPr lang="en-US" sz="2000" dirty="0" err="1"/>
              <a:t>đang</a:t>
            </a:r>
            <a:r>
              <a:rPr lang="en-US" sz="2000" dirty="0"/>
              <a:t> </a:t>
            </a:r>
            <a:r>
              <a:rPr lang="en-US" sz="2000" dirty="0" err="1"/>
              <a:t>hiện</a:t>
            </a:r>
            <a:r>
              <a:rPr lang="en-US" sz="2000" dirty="0"/>
              <a:t> </a:t>
            </a:r>
            <a:r>
              <a:rPr lang="en-US" sz="2000" dirty="0" err="1"/>
              <a:t>diện</a:t>
            </a:r>
            <a:r>
              <a:rPr lang="en-US" sz="2000" dirty="0"/>
              <a:t> </a:t>
            </a:r>
            <a:r>
              <a:rPr lang="en-US" sz="2000" dirty="0" err="1"/>
              <a:t>và</a:t>
            </a:r>
            <a:r>
              <a:rPr lang="en-US" sz="2000" dirty="0"/>
              <a:t> </a:t>
            </a:r>
            <a:r>
              <a:rPr lang="en-US" sz="2000" dirty="0" err="1"/>
              <a:t>đóng</a:t>
            </a:r>
            <a:r>
              <a:rPr lang="en-US" sz="2000" dirty="0"/>
              <a:t> </a:t>
            </a:r>
            <a:r>
              <a:rPr lang="en-US" sz="2000" dirty="0" err="1"/>
              <a:t>vai</a:t>
            </a:r>
            <a:r>
              <a:rPr lang="en-US" sz="2000" dirty="0"/>
              <a:t> </a:t>
            </a:r>
            <a:r>
              <a:rPr lang="en-US" sz="2000" dirty="0" err="1"/>
              <a:t>trò</a:t>
            </a:r>
            <a:r>
              <a:rPr lang="en-US" sz="2000" dirty="0"/>
              <a:t> </a:t>
            </a:r>
            <a:r>
              <a:rPr lang="en-US" sz="2000" dirty="0" err="1"/>
              <a:t>quan</a:t>
            </a:r>
            <a:r>
              <a:rPr lang="en-US" sz="2000" dirty="0"/>
              <a:t> </a:t>
            </a:r>
            <a:r>
              <a:rPr lang="en-US" sz="2000" dirty="0" err="1"/>
              <a:t>trọng</a:t>
            </a:r>
            <a:r>
              <a:rPr lang="en-US" sz="2000" dirty="0"/>
              <a:t> </a:t>
            </a:r>
            <a:r>
              <a:rPr lang="en-US" sz="2000" dirty="0" err="1"/>
              <a:t>không</a:t>
            </a:r>
            <a:r>
              <a:rPr lang="en-US" sz="2000" dirty="0"/>
              <a:t> </a:t>
            </a:r>
            <a:r>
              <a:rPr lang="en-US" sz="2000" dirty="0" err="1"/>
              <a:t>thể</a:t>
            </a:r>
            <a:r>
              <a:rPr lang="en-US" sz="2000" dirty="0"/>
              <a:t> </a:t>
            </a:r>
            <a:r>
              <a:rPr lang="en-US" sz="2000" dirty="0" err="1"/>
              <a:t>thiếu</a:t>
            </a:r>
            <a:r>
              <a:rPr lang="en-US" sz="2000" dirty="0"/>
              <a:t> </a:t>
            </a:r>
            <a:r>
              <a:rPr lang="en-US" sz="2000" dirty="0" err="1"/>
              <a:t>trong</a:t>
            </a:r>
            <a:r>
              <a:rPr lang="en-US" sz="2000" dirty="0"/>
              <a:t> </a:t>
            </a:r>
            <a:r>
              <a:rPr lang="en-US" sz="2000" dirty="0" err="1"/>
              <a:t>quá</a:t>
            </a:r>
            <a:r>
              <a:rPr lang="en-US" sz="2000" dirty="0"/>
              <a:t> </a:t>
            </a:r>
            <a:r>
              <a:rPr lang="en-US" sz="2000" dirty="0" err="1"/>
              <a:t>trình</a:t>
            </a:r>
            <a:r>
              <a:rPr lang="en-US" sz="2000" dirty="0"/>
              <a:t> </a:t>
            </a:r>
            <a:r>
              <a:rPr lang="en-US" sz="2000" dirty="0" err="1"/>
              <a:t>quản</a:t>
            </a:r>
            <a:r>
              <a:rPr lang="en-US" sz="2000" dirty="0"/>
              <a:t> </a:t>
            </a:r>
            <a:r>
              <a:rPr lang="en-US" sz="2000" dirty="0" err="1"/>
              <a:t>trị</a:t>
            </a:r>
            <a:r>
              <a:rPr lang="en-US" sz="2000" dirty="0"/>
              <a:t>, </a:t>
            </a:r>
            <a:r>
              <a:rPr lang="en-US" sz="2000" dirty="0" err="1"/>
              <a:t>điều</a:t>
            </a:r>
            <a:r>
              <a:rPr lang="en-US" sz="2000" dirty="0"/>
              <a:t> </a:t>
            </a:r>
            <a:r>
              <a:rPr lang="en-US" sz="2000" dirty="0" err="1"/>
              <a:t>hành</a:t>
            </a:r>
            <a:r>
              <a:rPr lang="en-US" sz="2000" dirty="0"/>
              <a:t> </a:t>
            </a:r>
            <a:r>
              <a:rPr lang="en-US" sz="2000" dirty="0" err="1"/>
              <a:t>các</a:t>
            </a:r>
            <a:r>
              <a:rPr lang="en-US" sz="2000" dirty="0"/>
              <a:t> </a:t>
            </a:r>
            <a:r>
              <a:rPr lang="en-US" sz="2000" dirty="0" err="1"/>
              <a:t>hoạt</a:t>
            </a:r>
            <a:r>
              <a:rPr lang="en-US" sz="2000" dirty="0"/>
              <a:t> </a:t>
            </a:r>
            <a:r>
              <a:rPr lang="en-US" sz="2000" dirty="0" err="1"/>
              <a:t>động</a:t>
            </a:r>
            <a:r>
              <a:rPr lang="en-US" sz="2000" dirty="0"/>
              <a:t> </a:t>
            </a:r>
            <a:r>
              <a:rPr lang="en-US" sz="2000" dirty="0" err="1"/>
              <a:t>sản</a:t>
            </a:r>
            <a:r>
              <a:rPr lang="en-US" sz="2000" dirty="0"/>
              <a:t> </a:t>
            </a:r>
            <a:r>
              <a:rPr lang="en-US" sz="2000" dirty="0" err="1"/>
              <a:t>xuất</a:t>
            </a:r>
            <a:r>
              <a:rPr lang="en-US" sz="2000" dirty="0"/>
              <a:t> </a:t>
            </a:r>
            <a:r>
              <a:rPr lang="en-US" sz="2000" dirty="0" err="1"/>
              <a:t>kinh</a:t>
            </a:r>
            <a:r>
              <a:rPr lang="en-US" sz="2000" dirty="0"/>
              <a:t> </a:t>
            </a:r>
            <a:r>
              <a:rPr lang="en-US" sz="2000" dirty="0" err="1"/>
              <a:t>doanh</a:t>
            </a:r>
            <a:r>
              <a:rPr lang="en-US" sz="2000" dirty="0"/>
              <a:t> </a:t>
            </a:r>
            <a:r>
              <a:rPr lang="en-US" sz="2000" dirty="0" err="1"/>
              <a:t>của</a:t>
            </a:r>
            <a:r>
              <a:rPr lang="en-US" sz="2000" dirty="0"/>
              <a:t> </a:t>
            </a:r>
            <a:r>
              <a:rPr lang="en-US" sz="2000" dirty="0" err="1"/>
              <a:t>mỗi</a:t>
            </a:r>
            <a:r>
              <a:rPr lang="en-US" sz="2000" dirty="0"/>
              <a:t> </a:t>
            </a:r>
            <a:r>
              <a:rPr lang="en-US" sz="2000" dirty="0" err="1"/>
              <a:t>công</a:t>
            </a:r>
            <a:r>
              <a:rPr lang="en-US" sz="2000" dirty="0"/>
              <a:t> ty, </a:t>
            </a:r>
            <a:r>
              <a:rPr lang="en-US" sz="2000" dirty="0" err="1"/>
              <a:t>doanh</a:t>
            </a:r>
            <a:r>
              <a:rPr lang="en-US" sz="2000" dirty="0"/>
              <a:t> </a:t>
            </a:r>
            <a:r>
              <a:rPr lang="en-US" sz="2000" dirty="0" err="1"/>
              <a:t>nghiệp</a:t>
            </a:r>
            <a:r>
              <a:rPr lang="en-US" sz="2000" dirty="0"/>
              <a:t>,.... </a:t>
            </a:r>
            <a:r>
              <a:rPr lang="en-US" sz="2000" dirty="0" err="1"/>
              <a:t>Sự</a:t>
            </a:r>
            <a:r>
              <a:rPr lang="en-US" sz="2000" dirty="0"/>
              <a:t> </a:t>
            </a:r>
            <a:r>
              <a:rPr lang="en-US" sz="2000" dirty="0" err="1"/>
              <a:t>phát</a:t>
            </a:r>
            <a:r>
              <a:rPr lang="en-US" sz="2000" dirty="0"/>
              <a:t> </a:t>
            </a:r>
            <a:r>
              <a:rPr lang="en-US" sz="2000" dirty="0" err="1"/>
              <a:t>triển</a:t>
            </a:r>
            <a:r>
              <a:rPr lang="en-US" sz="2000" dirty="0"/>
              <a:t> </a:t>
            </a:r>
            <a:r>
              <a:rPr lang="en-US" sz="2000" dirty="0" err="1"/>
              <a:t>và</a:t>
            </a:r>
            <a:r>
              <a:rPr lang="en-US" sz="2000" dirty="0"/>
              <a:t> </a:t>
            </a:r>
            <a:r>
              <a:rPr lang="en-US" sz="2000" dirty="0" err="1"/>
              <a:t>ứng</a:t>
            </a:r>
            <a:r>
              <a:rPr lang="en-US" sz="2000" dirty="0"/>
              <a:t> </a:t>
            </a:r>
            <a:r>
              <a:rPr lang="en-US" sz="2000" dirty="0" err="1"/>
              <a:t>dụng</a:t>
            </a:r>
            <a:r>
              <a:rPr lang="en-US" sz="2000" dirty="0"/>
              <a:t> </a:t>
            </a:r>
            <a:r>
              <a:rPr lang="en-US" sz="2000" dirty="0" err="1"/>
              <a:t>của</a:t>
            </a:r>
            <a:r>
              <a:rPr lang="en-US" sz="2000" dirty="0"/>
              <a:t> Internet </a:t>
            </a:r>
            <a:r>
              <a:rPr lang="en-US" sz="2000" dirty="0" err="1"/>
              <a:t>đã</a:t>
            </a:r>
            <a:r>
              <a:rPr lang="en-US" sz="2000" dirty="0"/>
              <a:t> </a:t>
            </a:r>
            <a:r>
              <a:rPr lang="en-US" sz="2000" dirty="0" err="1"/>
              <a:t>làm</a:t>
            </a:r>
            <a:r>
              <a:rPr lang="en-US" sz="2000" dirty="0"/>
              <a:t> </a:t>
            </a:r>
            <a:r>
              <a:rPr lang="en-US" sz="2000" dirty="0" err="1"/>
              <a:t>thay</a:t>
            </a:r>
            <a:r>
              <a:rPr lang="en-US" sz="2000" dirty="0"/>
              <a:t> </a:t>
            </a:r>
            <a:r>
              <a:rPr lang="en-US" sz="2000" dirty="0" err="1"/>
              <a:t>đổi</a:t>
            </a:r>
            <a:r>
              <a:rPr lang="en-US" sz="2000" dirty="0"/>
              <a:t> </a:t>
            </a:r>
            <a:r>
              <a:rPr lang="en-US" sz="2000" dirty="0" err="1"/>
              <a:t>mô</a:t>
            </a:r>
            <a:r>
              <a:rPr lang="en-US" sz="2000" dirty="0"/>
              <a:t> </a:t>
            </a:r>
            <a:r>
              <a:rPr lang="en-US" sz="2000" dirty="0" err="1"/>
              <a:t>hình</a:t>
            </a:r>
            <a:r>
              <a:rPr lang="en-US" sz="2000" dirty="0"/>
              <a:t> </a:t>
            </a:r>
            <a:r>
              <a:rPr lang="en-US" sz="2000" dirty="0" err="1"/>
              <a:t>và</a:t>
            </a:r>
            <a:r>
              <a:rPr lang="en-US" sz="2000" dirty="0"/>
              <a:t> </a:t>
            </a:r>
            <a:r>
              <a:rPr lang="en-US" sz="2000" dirty="0" err="1"/>
              <a:t>cách</a:t>
            </a:r>
            <a:r>
              <a:rPr lang="en-US" sz="2000" dirty="0"/>
              <a:t> </a:t>
            </a:r>
            <a:r>
              <a:rPr lang="en-US" sz="2000" dirty="0" err="1"/>
              <a:t>thức</a:t>
            </a:r>
            <a:r>
              <a:rPr lang="en-US" sz="2000" dirty="0"/>
              <a:t> </a:t>
            </a:r>
            <a:r>
              <a:rPr lang="en-US" sz="2000" dirty="0" err="1"/>
              <a:t>hoạt</a:t>
            </a:r>
            <a:r>
              <a:rPr lang="en-US" sz="2000" dirty="0"/>
              <a:t> </a:t>
            </a:r>
            <a:r>
              <a:rPr lang="en-US" sz="2000" dirty="0" err="1"/>
              <a:t>động</a:t>
            </a:r>
            <a:r>
              <a:rPr lang="en-US" sz="2000" dirty="0"/>
              <a:t> </a:t>
            </a:r>
            <a:r>
              <a:rPr lang="en-US" sz="2000" dirty="0" err="1"/>
              <a:t>kinh</a:t>
            </a:r>
            <a:r>
              <a:rPr lang="en-US" sz="2000" dirty="0"/>
              <a:t> </a:t>
            </a:r>
            <a:r>
              <a:rPr lang="en-US" sz="2000" dirty="0" err="1"/>
              <a:t>doanh</a:t>
            </a:r>
            <a:r>
              <a:rPr lang="en-US" sz="2000" dirty="0"/>
              <a:t> </a:t>
            </a:r>
            <a:r>
              <a:rPr lang="en-US" sz="2000" dirty="0" err="1"/>
              <a:t>của</a:t>
            </a:r>
            <a:r>
              <a:rPr lang="en-US" sz="2000" dirty="0"/>
              <a:t> </a:t>
            </a:r>
            <a:r>
              <a:rPr lang="en-US" sz="2000" dirty="0" err="1"/>
              <a:t>công</a:t>
            </a:r>
            <a:r>
              <a:rPr lang="en-US" sz="2000" dirty="0"/>
              <a:t> ty, </a:t>
            </a:r>
            <a:r>
              <a:rPr lang="en-US" sz="2000" dirty="0" err="1"/>
              <a:t>doanh</a:t>
            </a:r>
            <a:r>
              <a:rPr lang="en-US" sz="2000" dirty="0"/>
              <a:t> </a:t>
            </a:r>
            <a:r>
              <a:rPr lang="en-US" sz="2000" dirty="0" err="1"/>
              <a:t>nghiệp</a:t>
            </a:r>
            <a:r>
              <a:rPr lang="en-US" sz="2000" dirty="0"/>
              <a:t>,...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350" y="3294084"/>
            <a:ext cx="5388370" cy="331572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2423" y="3294084"/>
            <a:ext cx="5055326" cy="3315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040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Hình ảnh 19" descr="Ảnh có chứa văn bản&#10;&#10;Mô tả được tạo tự động">
            <a:extLst>
              <a:ext uri="{FF2B5EF4-FFF2-40B4-BE49-F238E27FC236}">
                <a16:creationId xmlns:a16="http://schemas.microsoft.com/office/drawing/2014/main" id="{AA0EC5AE-7C28-4E0B-89B1-F255A0B10FF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84043"/>
          </a:xfrm>
          <a:prstGeom prst="rect">
            <a:avLst/>
          </a:prstGeom>
        </p:spPr>
      </p:pic>
      <p:sp>
        <p:nvSpPr>
          <p:cNvPr id="45" name="Hộp Văn bản 44">
            <a:extLst>
              <a:ext uri="{FF2B5EF4-FFF2-40B4-BE49-F238E27FC236}">
                <a16:creationId xmlns:a16="http://schemas.microsoft.com/office/drawing/2014/main" id="{B8C33B9C-EA5D-4560-B094-2D8A451C9645}"/>
              </a:ext>
            </a:extLst>
          </p:cNvPr>
          <p:cNvSpPr txBox="1"/>
          <p:nvPr/>
        </p:nvSpPr>
        <p:spPr>
          <a:xfrm>
            <a:off x="470516" y="208914"/>
            <a:ext cx="17684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2">
                    <a:lumMod val="75000"/>
                  </a:schemeClr>
                </a:solidFill>
              </a:rPr>
              <a:t>NỘI DUNG</a:t>
            </a:r>
          </a:p>
        </p:txBody>
      </p:sp>
      <p:sp>
        <p:nvSpPr>
          <p:cNvPr id="46" name="Lưu đồ: Trích xuất 45">
            <a:extLst>
              <a:ext uri="{FF2B5EF4-FFF2-40B4-BE49-F238E27FC236}">
                <a16:creationId xmlns:a16="http://schemas.microsoft.com/office/drawing/2014/main" id="{06947A46-2F25-467A-8149-6320B1248FB6}"/>
              </a:ext>
            </a:extLst>
          </p:cNvPr>
          <p:cNvSpPr/>
          <p:nvPr/>
        </p:nvSpPr>
        <p:spPr>
          <a:xfrm rot="5400000">
            <a:off x="-66578" y="235266"/>
            <a:ext cx="603672" cy="470516"/>
          </a:xfrm>
          <a:prstGeom prst="flowChartExtra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Hộp Văn bản 47">
            <a:extLst>
              <a:ext uri="{FF2B5EF4-FFF2-40B4-BE49-F238E27FC236}">
                <a16:creationId xmlns:a16="http://schemas.microsoft.com/office/drawing/2014/main" id="{6333D2DE-C885-495A-94AE-0DE57FFEB4EE}"/>
              </a:ext>
            </a:extLst>
          </p:cNvPr>
          <p:cNvSpPr txBox="1"/>
          <p:nvPr/>
        </p:nvSpPr>
        <p:spPr>
          <a:xfrm>
            <a:off x="470516" y="208914"/>
            <a:ext cx="17684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2">
                    <a:lumMod val="75000"/>
                  </a:schemeClr>
                </a:solidFill>
              </a:rPr>
              <a:t>NỘI DUNG</a:t>
            </a:r>
          </a:p>
        </p:txBody>
      </p:sp>
      <p:sp>
        <p:nvSpPr>
          <p:cNvPr id="49" name="Lưu đồ: Trích xuất 48">
            <a:extLst>
              <a:ext uri="{FF2B5EF4-FFF2-40B4-BE49-F238E27FC236}">
                <a16:creationId xmlns:a16="http://schemas.microsoft.com/office/drawing/2014/main" id="{3C130E0C-A475-4AC9-BE8F-09F7E46B8064}"/>
              </a:ext>
            </a:extLst>
          </p:cNvPr>
          <p:cNvSpPr/>
          <p:nvPr/>
        </p:nvSpPr>
        <p:spPr>
          <a:xfrm rot="5400000">
            <a:off x="-66578" y="235266"/>
            <a:ext cx="603672" cy="470516"/>
          </a:xfrm>
          <a:prstGeom prst="flowChartExtra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Hộp Văn bản 54">
            <a:extLst>
              <a:ext uri="{FF2B5EF4-FFF2-40B4-BE49-F238E27FC236}">
                <a16:creationId xmlns:a16="http://schemas.microsoft.com/office/drawing/2014/main" id="{DE3D2F06-B1FD-4F7B-ACB3-C8262C08CFB5}"/>
              </a:ext>
            </a:extLst>
          </p:cNvPr>
          <p:cNvSpPr txBox="1"/>
          <p:nvPr/>
        </p:nvSpPr>
        <p:spPr>
          <a:xfrm>
            <a:off x="3103249" y="1726533"/>
            <a:ext cx="2274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Mục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tiêu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nghiên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cứu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6" name="Hộp Văn bản 55">
            <a:extLst>
              <a:ext uri="{FF2B5EF4-FFF2-40B4-BE49-F238E27FC236}">
                <a16:creationId xmlns:a16="http://schemas.microsoft.com/office/drawing/2014/main" id="{DD1E488A-1B71-4F23-996A-E55021209574}"/>
              </a:ext>
            </a:extLst>
          </p:cNvPr>
          <p:cNvSpPr txBox="1"/>
          <p:nvPr/>
        </p:nvSpPr>
        <p:spPr>
          <a:xfrm>
            <a:off x="8221405" y="1713043"/>
            <a:ext cx="2236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Phạm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vi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nghiên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cứu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Hộp Văn bản 56">
            <a:extLst>
              <a:ext uri="{FF2B5EF4-FFF2-40B4-BE49-F238E27FC236}">
                <a16:creationId xmlns:a16="http://schemas.microsoft.com/office/drawing/2014/main" id="{F40E4BBE-C927-494C-86BE-544BCBA2C291}"/>
              </a:ext>
            </a:extLst>
          </p:cNvPr>
          <p:cNvSpPr txBox="1"/>
          <p:nvPr/>
        </p:nvSpPr>
        <p:spPr>
          <a:xfrm>
            <a:off x="3181662" y="4364863"/>
            <a:ext cx="2441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Nhiệm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vụ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nghiên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cứu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8" name="Hộp Văn bản 57">
            <a:extLst>
              <a:ext uri="{FF2B5EF4-FFF2-40B4-BE49-F238E27FC236}">
                <a16:creationId xmlns:a16="http://schemas.microsoft.com/office/drawing/2014/main" id="{1F872F58-CE47-4767-91A8-EFD9EC027E96}"/>
              </a:ext>
            </a:extLst>
          </p:cNvPr>
          <p:cNvSpPr txBox="1"/>
          <p:nvPr/>
        </p:nvSpPr>
        <p:spPr>
          <a:xfrm>
            <a:off x="8221405" y="4364863"/>
            <a:ext cx="2438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Đối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tượng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nghiên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cứu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4" name="Hình ảnh 63">
            <a:extLst>
              <a:ext uri="{FF2B5EF4-FFF2-40B4-BE49-F238E27FC236}">
                <a16:creationId xmlns:a16="http://schemas.microsoft.com/office/drawing/2014/main" id="{C1EC7BC3-A8BA-4F61-A4A9-D251F09DBA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0156" y="1215874"/>
            <a:ext cx="1409700" cy="1390650"/>
          </a:xfrm>
          <a:prstGeom prst="rect">
            <a:avLst/>
          </a:prstGeom>
        </p:spPr>
      </p:pic>
      <p:pic>
        <p:nvPicPr>
          <p:cNvPr id="66" name="Hình ảnh 65">
            <a:extLst>
              <a:ext uri="{FF2B5EF4-FFF2-40B4-BE49-F238E27FC236}">
                <a16:creationId xmlns:a16="http://schemas.microsoft.com/office/drawing/2014/main" id="{B2AFA4BE-C4BD-4768-826D-1352F81C66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4080" y="1236617"/>
            <a:ext cx="1447800" cy="1400175"/>
          </a:xfrm>
          <a:prstGeom prst="rect">
            <a:avLst/>
          </a:prstGeom>
        </p:spPr>
      </p:pic>
      <p:pic>
        <p:nvPicPr>
          <p:cNvPr id="68" name="Hình ảnh 67">
            <a:extLst>
              <a:ext uri="{FF2B5EF4-FFF2-40B4-BE49-F238E27FC236}">
                <a16:creationId xmlns:a16="http://schemas.microsoft.com/office/drawing/2014/main" id="{AFB30FC0-119A-4DE6-896E-B40BD9DCB2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3549" y="3808319"/>
            <a:ext cx="1409700" cy="1428750"/>
          </a:xfrm>
          <a:prstGeom prst="rect">
            <a:avLst/>
          </a:prstGeom>
        </p:spPr>
      </p:pic>
      <p:pic>
        <p:nvPicPr>
          <p:cNvPr id="70" name="Hình ảnh 69">
            <a:extLst>
              <a:ext uri="{FF2B5EF4-FFF2-40B4-BE49-F238E27FC236}">
                <a16:creationId xmlns:a16="http://schemas.microsoft.com/office/drawing/2014/main" id="{A1A50322-6527-49D1-A7E6-06E0963B30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54555" y="3798794"/>
            <a:ext cx="1466850" cy="143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527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  <p:bldP spid="56" grpId="0"/>
      <p:bldP spid="57" grpId="0"/>
      <p:bldP spid="5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Hộp Văn bản 20">
            <a:extLst>
              <a:ext uri="{FF2B5EF4-FFF2-40B4-BE49-F238E27FC236}">
                <a16:creationId xmlns:a16="http://schemas.microsoft.com/office/drawing/2014/main" id="{0802CA4A-E42E-40D2-9B52-3727D981BBDD}"/>
              </a:ext>
            </a:extLst>
          </p:cNvPr>
          <p:cNvSpPr txBox="1"/>
          <p:nvPr/>
        </p:nvSpPr>
        <p:spPr>
          <a:xfrm>
            <a:off x="470516" y="208914"/>
            <a:ext cx="17684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2">
                    <a:lumMod val="75000"/>
                  </a:schemeClr>
                </a:solidFill>
              </a:rPr>
              <a:t>NỘI DUNG</a:t>
            </a:r>
          </a:p>
        </p:txBody>
      </p:sp>
      <p:sp>
        <p:nvSpPr>
          <p:cNvPr id="22" name="Lưu đồ: Trích xuất 21">
            <a:extLst>
              <a:ext uri="{FF2B5EF4-FFF2-40B4-BE49-F238E27FC236}">
                <a16:creationId xmlns:a16="http://schemas.microsoft.com/office/drawing/2014/main" id="{82095D47-0B57-49EC-87D0-859C6BF533D3}"/>
              </a:ext>
            </a:extLst>
          </p:cNvPr>
          <p:cNvSpPr/>
          <p:nvPr/>
        </p:nvSpPr>
        <p:spPr>
          <a:xfrm rot="5400000">
            <a:off x="-66578" y="235266"/>
            <a:ext cx="603672" cy="470516"/>
          </a:xfrm>
          <a:prstGeom prst="flowChartExtra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Hộp Văn bản 26">
            <a:extLst>
              <a:ext uri="{FF2B5EF4-FFF2-40B4-BE49-F238E27FC236}">
                <a16:creationId xmlns:a16="http://schemas.microsoft.com/office/drawing/2014/main" id="{3D4E51EF-9FA4-4735-B263-1594FD959136}"/>
              </a:ext>
            </a:extLst>
          </p:cNvPr>
          <p:cNvSpPr txBox="1"/>
          <p:nvPr/>
        </p:nvSpPr>
        <p:spPr>
          <a:xfrm>
            <a:off x="3588582" y="942235"/>
            <a:ext cx="26917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Mục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tiêu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nghiên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cứu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Hộp Văn bản 27">
            <a:extLst>
              <a:ext uri="{FF2B5EF4-FFF2-40B4-BE49-F238E27FC236}">
                <a16:creationId xmlns:a16="http://schemas.microsoft.com/office/drawing/2014/main" id="{8805193F-3059-4C31-8D36-591DD44EA55C}"/>
              </a:ext>
            </a:extLst>
          </p:cNvPr>
          <p:cNvSpPr txBox="1"/>
          <p:nvPr/>
        </p:nvSpPr>
        <p:spPr>
          <a:xfrm>
            <a:off x="8948796" y="1752039"/>
            <a:ext cx="189827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 err="1">
                <a:latin typeface="Arial" panose="020B0604020202020204" pitchFamily="34" charset="0"/>
                <a:cs typeface="Arial" panose="020B0604020202020204" pitchFamily="34" charset="0"/>
              </a:rPr>
              <a:t>Phạm</a:t>
            </a: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vi </a:t>
            </a:r>
            <a:r>
              <a:rPr lang="en-US" sz="1500" dirty="0" err="1">
                <a:latin typeface="Arial" panose="020B0604020202020204" pitchFamily="34" charset="0"/>
                <a:cs typeface="Arial" panose="020B0604020202020204" pitchFamily="34" charset="0"/>
              </a:rPr>
              <a:t>nghiên</a:t>
            </a: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500" dirty="0" err="1">
                <a:latin typeface="Arial" panose="020B0604020202020204" pitchFamily="34" charset="0"/>
                <a:cs typeface="Arial" panose="020B0604020202020204" pitchFamily="34" charset="0"/>
              </a:rPr>
              <a:t>cứu</a:t>
            </a: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Hộp Văn bản 28">
            <a:extLst>
              <a:ext uri="{FF2B5EF4-FFF2-40B4-BE49-F238E27FC236}">
                <a16:creationId xmlns:a16="http://schemas.microsoft.com/office/drawing/2014/main" id="{F4B0E40F-A50B-4B85-94EC-11A19EB2536C}"/>
              </a:ext>
            </a:extLst>
          </p:cNvPr>
          <p:cNvSpPr txBox="1"/>
          <p:nvPr/>
        </p:nvSpPr>
        <p:spPr>
          <a:xfrm>
            <a:off x="2845601" y="4441533"/>
            <a:ext cx="201689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 err="1">
                <a:latin typeface="Arial" panose="020B0604020202020204" pitchFamily="34" charset="0"/>
                <a:cs typeface="Arial" panose="020B0604020202020204" pitchFamily="34" charset="0"/>
              </a:rPr>
              <a:t>Nhiệm</a:t>
            </a: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500" dirty="0" err="1">
                <a:latin typeface="Arial" panose="020B0604020202020204" pitchFamily="34" charset="0"/>
                <a:cs typeface="Arial" panose="020B0604020202020204" pitchFamily="34" charset="0"/>
              </a:rPr>
              <a:t>vụ</a:t>
            </a: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500" dirty="0" err="1">
                <a:latin typeface="Arial" panose="020B0604020202020204" pitchFamily="34" charset="0"/>
                <a:cs typeface="Arial" panose="020B0604020202020204" pitchFamily="34" charset="0"/>
              </a:rPr>
              <a:t>nghiên</a:t>
            </a: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500" dirty="0" err="1">
                <a:latin typeface="Arial" panose="020B0604020202020204" pitchFamily="34" charset="0"/>
                <a:cs typeface="Arial" panose="020B0604020202020204" pitchFamily="34" charset="0"/>
              </a:rPr>
              <a:t>cứu</a:t>
            </a: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Hộp Văn bản 29">
            <a:extLst>
              <a:ext uri="{FF2B5EF4-FFF2-40B4-BE49-F238E27FC236}">
                <a16:creationId xmlns:a16="http://schemas.microsoft.com/office/drawing/2014/main" id="{5ED85C86-4A20-498D-A08B-2E596F87E271}"/>
              </a:ext>
            </a:extLst>
          </p:cNvPr>
          <p:cNvSpPr txBox="1"/>
          <p:nvPr/>
        </p:nvSpPr>
        <p:spPr>
          <a:xfrm>
            <a:off x="8948796" y="4333265"/>
            <a:ext cx="206819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 err="1">
                <a:latin typeface="Arial" panose="020B0604020202020204" pitchFamily="34" charset="0"/>
                <a:cs typeface="Arial" panose="020B0604020202020204" pitchFamily="34" charset="0"/>
              </a:rPr>
              <a:t>Đối</a:t>
            </a: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500" dirty="0" err="1">
                <a:latin typeface="Arial" panose="020B0604020202020204" pitchFamily="34" charset="0"/>
                <a:cs typeface="Arial" panose="020B0604020202020204" pitchFamily="34" charset="0"/>
              </a:rPr>
              <a:t>tượng</a:t>
            </a: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500" dirty="0" err="1">
                <a:latin typeface="Arial" panose="020B0604020202020204" pitchFamily="34" charset="0"/>
                <a:cs typeface="Arial" panose="020B0604020202020204" pitchFamily="34" charset="0"/>
              </a:rPr>
              <a:t>nghiên</a:t>
            </a: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500" dirty="0" err="1">
                <a:latin typeface="Arial" panose="020B0604020202020204" pitchFamily="34" charset="0"/>
                <a:cs typeface="Arial" panose="020B0604020202020204" pitchFamily="34" charset="0"/>
              </a:rPr>
              <a:t>cứu</a:t>
            </a: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1" name="Hình ảnh 30">
            <a:extLst>
              <a:ext uri="{FF2B5EF4-FFF2-40B4-BE49-F238E27FC236}">
                <a16:creationId xmlns:a16="http://schemas.microsoft.com/office/drawing/2014/main" id="{01ED2270-066F-4A9E-9D5A-501C54B98D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2984" y="1218666"/>
            <a:ext cx="2131930" cy="2103120"/>
          </a:xfrm>
          <a:prstGeom prst="rect">
            <a:avLst/>
          </a:prstGeom>
        </p:spPr>
      </p:pic>
      <p:pic>
        <p:nvPicPr>
          <p:cNvPr id="32" name="Hình ảnh 31">
            <a:extLst>
              <a:ext uri="{FF2B5EF4-FFF2-40B4-BE49-F238E27FC236}">
                <a16:creationId xmlns:a16="http://schemas.microsoft.com/office/drawing/2014/main" id="{E65B2057-4CC2-47E6-ABD6-DD10D6F120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9643" y="1342345"/>
            <a:ext cx="1229153" cy="1188720"/>
          </a:xfrm>
          <a:prstGeom prst="rect">
            <a:avLst/>
          </a:prstGeom>
        </p:spPr>
      </p:pic>
      <p:pic>
        <p:nvPicPr>
          <p:cNvPr id="33" name="Hình ảnh 32">
            <a:extLst>
              <a:ext uri="{FF2B5EF4-FFF2-40B4-BE49-F238E27FC236}">
                <a16:creationId xmlns:a16="http://schemas.microsoft.com/office/drawing/2014/main" id="{37DCB081-441F-4E16-9EA8-85EE400A95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2514" y="4031839"/>
            <a:ext cx="1172870" cy="1188720"/>
          </a:xfrm>
          <a:prstGeom prst="rect">
            <a:avLst/>
          </a:prstGeom>
        </p:spPr>
      </p:pic>
      <p:pic>
        <p:nvPicPr>
          <p:cNvPr id="34" name="Hình ảnh 33">
            <a:extLst>
              <a:ext uri="{FF2B5EF4-FFF2-40B4-BE49-F238E27FC236}">
                <a16:creationId xmlns:a16="http://schemas.microsoft.com/office/drawing/2014/main" id="{88D81E3B-D148-46E5-97E3-F417C1AF9E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9859" y="3935149"/>
            <a:ext cx="1188720" cy="1165563"/>
          </a:xfrm>
          <a:prstGeom prst="rect">
            <a:avLst/>
          </a:prstGeom>
        </p:spPr>
      </p:pic>
      <p:sp>
        <p:nvSpPr>
          <p:cNvPr id="52" name="Hộp Văn bản 51">
            <a:extLst>
              <a:ext uri="{FF2B5EF4-FFF2-40B4-BE49-F238E27FC236}">
                <a16:creationId xmlns:a16="http://schemas.microsoft.com/office/drawing/2014/main" id="{B7378136-C5A7-4CAF-8272-3A63B5777B29}"/>
              </a:ext>
            </a:extLst>
          </p:cNvPr>
          <p:cNvSpPr txBox="1"/>
          <p:nvPr/>
        </p:nvSpPr>
        <p:spPr>
          <a:xfrm>
            <a:off x="3304914" y="1397579"/>
            <a:ext cx="4109849" cy="867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vi-VN" sz="1400" dirty="0">
                <a:cs typeface="Arial" panose="020B0604020202020204" pitchFamily="34" charset="0"/>
              </a:rPr>
              <a:t>Xây dựng một chương trình quản lý </a:t>
            </a:r>
            <a:r>
              <a:rPr lang="vi-VN" sz="1400" dirty="0" smtClean="0">
                <a:cs typeface="Arial" panose="020B0604020202020204" pitchFamily="34" charset="0"/>
              </a:rPr>
              <a:t>thư viện bằng </a:t>
            </a:r>
            <a:r>
              <a:rPr lang="vi-VN" sz="1400" dirty="0" smtClean="0">
                <a:cs typeface="Arial" panose="020B0604020202020204" pitchFamily="34" charset="0"/>
              </a:rPr>
              <a:t>ngôn ngữ </a:t>
            </a:r>
            <a:r>
              <a:rPr lang="vi-VN" sz="1400" dirty="0">
                <a:cs typeface="Arial" panose="020B0604020202020204" pitchFamily="34" charset="0"/>
              </a:rPr>
              <a:t>lập trình C/C++ đơn </a:t>
            </a:r>
            <a:r>
              <a:rPr lang="vi-VN" sz="1400" dirty="0" smtClean="0">
                <a:cs typeface="Arial" panose="020B0604020202020204" pitchFamily="34" charset="0"/>
              </a:rPr>
              <a:t>giản, dễ </a:t>
            </a:r>
            <a:r>
              <a:rPr lang="vi-VN" sz="1400" dirty="0">
                <a:cs typeface="Arial" panose="020B0604020202020204" pitchFamily="34" charset="0"/>
              </a:rPr>
              <a:t>sử dụng cho </a:t>
            </a:r>
            <a:r>
              <a:rPr lang="vi-VN" sz="1400" dirty="0" smtClean="0">
                <a:cs typeface="Arial" panose="020B0604020202020204" pitchFamily="34" charset="0"/>
              </a:rPr>
              <a:t>người quản </a:t>
            </a:r>
            <a:r>
              <a:rPr lang="vi-VN" sz="1400" dirty="0">
                <a:cs typeface="Arial" panose="020B0604020202020204" pitchFamily="34" charset="0"/>
              </a:rPr>
              <a:t>lý. 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6" name="Đường nối Thẳng 55">
            <a:extLst>
              <a:ext uri="{FF2B5EF4-FFF2-40B4-BE49-F238E27FC236}">
                <a16:creationId xmlns:a16="http://schemas.microsoft.com/office/drawing/2014/main" id="{E4F17D3C-7690-427C-A854-A2C92C223F92}"/>
              </a:ext>
            </a:extLst>
          </p:cNvPr>
          <p:cNvCxnSpPr>
            <a:cxnSpLocks/>
          </p:cNvCxnSpPr>
          <p:nvPr/>
        </p:nvCxnSpPr>
        <p:spPr>
          <a:xfrm flipH="1">
            <a:off x="3453320" y="1342345"/>
            <a:ext cx="3793786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58" name="Đường nối Thẳng 57">
            <a:extLst>
              <a:ext uri="{FF2B5EF4-FFF2-40B4-BE49-F238E27FC236}">
                <a16:creationId xmlns:a16="http://schemas.microsoft.com/office/drawing/2014/main" id="{06EDE92B-2D6F-42B8-A940-8A50C10A5D0D}"/>
              </a:ext>
            </a:extLst>
          </p:cNvPr>
          <p:cNvCxnSpPr>
            <a:cxnSpLocks/>
          </p:cNvCxnSpPr>
          <p:nvPr/>
        </p:nvCxnSpPr>
        <p:spPr>
          <a:xfrm flipH="1">
            <a:off x="2980783" y="1342345"/>
            <a:ext cx="472537" cy="287054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3304914" y="2462093"/>
            <a:ext cx="410984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vi-VN" sz="1400" dirty="0"/>
              <a:t>Giải quyết các vấn đề: quản </a:t>
            </a:r>
            <a:r>
              <a:rPr lang="vi-VN" sz="1400" dirty="0" smtClean="0"/>
              <a:t>lý </a:t>
            </a:r>
            <a:r>
              <a:rPr lang="vi-VN" sz="1400" dirty="0" smtClean="0"/>
              <a:t>sách, </a:t>
            </a:r>
            <a:r>
              <a:rPr lang="vi-VN" sz="1400" dirty="0" smtClean="0"/>
              <a:t>thêm bớt </a:t>
            </a:r>
            <a:r>
              <a:rPr lang="vi-VN" sz="1400" dirty="0" smtClean="0"/>
              <a:t>sách, giá, </a:t>
            </a:r>
            <a:r>
              <a:rPr lang="vi-VN" sz="1400" dirty="0"/>
              <a:t>nhập liệu, tìm kiếm và sửa </a:t>
            </a:r>
            <a:r>
              <a:rPr lang="vi-VN" sz="1400" dirty="0" smtClean="0"/>
              <a:t>thông tin,...</a:t>
            </a:r>
            <a:endParaRPr lang="vi-VN" sz="1400" dirty="0"/>
          </a:p>
        </p:txBody>
      </p:sp>
    </p:spTree>
    <p:extLst>
      <p:ext uri="{BB962C8B-B14F-4D97-AF65-F5344CB8AC3E}">
        <p14:creationId xmlns:p14="http://schemas.microsoft.com/office/powerpoint/2010/main" val="2941123571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</p:bldLst>
  </p:timing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Chủ đề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4008</TotalTime>
  <Words>922</Words>
  <Application>Microsoft Office PowerPoint</Application>
  <PresentationFormat>Widescreen</PresentationFormat>
  <Paragraphs>128</Paragraphs>
  <Slides>19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30" baseType="lpstr">
      <vt:lpstr>.VnArialH</vt:lpstr>
      <vt:lpstr>Arial</vt:lpstr>
      <vt:lpstr>Calibri</vt:lpstr>
      <vt:lpstr>Century Gothic</vt:lpstr>
      <vt:lpstr>Open Sans Condensed</vt:lpstr>
      <vt:lpstr>Open Sans Condensed Light</vt:lpstr>
      <vt:lpstr>Tahoma</vt:lpstr>
      <vt:lpstr>Times New Roman</vt:lpstr>
      <vt:lpstr>Wingdings</vt:lpstr>
      <vt:lpstr>Wingdings 3</vt:lpstr>
      <vt:lpstr>Wisp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Bản trình bày PowerPoint</dc:title>
  <dc:creator>Nguyen Trong  Thang</dc:creator>
  <cp:lastModifiedBy>ThanhCong</cp:lastModifiedBy>
  <cp:revision>67</cp:revision>
  <dcterms:created xsi:type="dcterms:W3CDTF">2021-08-06T05:29:44Z</dcterms:created>
  <dcterms:modified xsi:type="dcterms:W3CDTF">2021-12-21T09:03:21Z</dcterms:modified>
</cp:coreProperties>
</file>